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5_369A16D0.xml" ContentType="application/vnd.ms-powerpoint.comments+xml"/>
  <Override PartName="/ppt/comments/modernComment_128_73A3372E.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sldIdLst>
    <p:sldId id="256" r:id="rId2"/>
    <p:sldId id="274" r:id="rId3"/>
    <p:sldId id="276" r:id="rId4"/>
    <p:sldId id="264" r:id="rId5"/>
    <p:sldId id="288" r:id="rId6"/>
    <p:sldId id="265" r:id="rId7"/>
    <p:sldId id="266" r:id="rId8"/>
    <p:sldId id="307" r:id="rId9"/>
    <p:sldId id="289" r:id="rId10"/>
    <p:sldId id="304" r:id="rId11"/>
    <p:sldId id="305" r:id="rId12"/>
    <p:sldId id="267" r:id="rId13"/>
    <p:sldId id="268" r:id="rId14"/>
    <p:sldId id="308" r:id="rId15"/>
    <p:sldId id="271" r:id="rId16"/>
    <p:sldId id="297" r:id="rId17"/>
    <p:sldId id="303" r:id="rId18"/>
    <p:sldId id="269" r:id="rId19"/>
    <p:sldId id="270" r:id="rId20"/>
    <p:sldId id="306" r:id="rId21"/>
    <p:sldId id="272" r:id="rId22"/>
    <p:sldId id="302" r:id="rId23"/>
    <p:sldId id="294" r:id="rId24"/>
    <p:sldId id="310" r:id="rId25"/>
    <p:sldId id="291" r:id="rId26"/>
    <p:sldId id="309" r:id="rId27"/>
    <p:sldId id="292" r:id="rId28"/>
    <p:sldId id="312" r:id="rId29"/>
    <p:sldId id="313" r:id="rId30"/>
    <p:sldId id="293" r:id="rId31"/>
    <p:sldId id="314" r:id="rId32"/>
    <p:sldId id="299" r:id="rId33"/>
    <p:sldId id="296" r:id="rId34"/>
    <p:sldId id="300" r:id="rId35"/>
    <p:sldId id="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E17E25-F997-DE10-7983-2E94B95812AC}" name="Radoslaw Izak" initials="RI" userId="S::radoslaw.izak@student.manchester.ac.uk::9194b90d-78e3-47dc-a5a6-8deb8b5b75fc" providerId="AD"/>
  <p188:author id="{82CDEE94-C33F-22DB-83A7-61566074B208}" name="Tomas Garcia" initials="TG" userId="S::tomas.garcia@postgrad.manchester.ac.uk::4a109674-222b-4861-9fdd-aa4af862be94" providerId="AD"/>
  <p188:author id="{551251D9-F487-1055-E5AC-2523DDAC4D05}" name="Maria Teneva" initials="MT" userId="S::maria.teneva@postgrad.manchester.ac.uk::ab1e0e5e-fa86-4003-9cfb-f61ae585f36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F848B-4271-2E58-2B88-DC7C5C22863B}" v="36" dt="2024-05-07T17:02:50.546"/>
    <p1510:client id="{18894ECE-3312-AA3D-0782-B52C09CD919A}" v="3822" dt="2024-05-08T12:38:05.190"/>
    <p1510:client id="{4C6D3715-1B0C-39FE-0D99-77E5E397FD38}" v="13" dt="2024-05-07T22:37:27.334"/>
    <p1510:client id="{5A961A14-DDF8-FB65-1772-15D865CEAA3C}" v="1" dt="2024-05-08T12:31:54.670"/>
    <p1510:client id="{6F9F1DB5-24D8-F701-D766-EFD7718F9CCE}" v="1293" dt="2024-05-07T20:32:04.110"/>
    <p1510:client id="{7455CFE3-09AC-D455-5D7F-24B411B6B7A9}" v="5" dt="2024-05-08T10:34:34.140"/>
    <p1510:client id="{B3FFC012-26C8-A03B-1665-DF8B4BFA8C61}" v="465" dt="2024-05-07T21:47:11.638"/>
    <p1510:client id="{DB471EF6-40FF-50C1-C31F-8086B08BC3CA}" v="60" dt="2024-05-07T21:53:14.154"/>
    <p1510:client id="{EA5AD618-F93F-33F1-83E7-086C6692B2B1}" v="138" dt="2024-05-08T11:12:54.930"/>
    <p1510:client id="{EE0F3F07-91E2-56C1-E9F7-4DA562E4F7F5}" v="4005" dt="2024-05-08T12:45:57.570"/>
    <p1510:client id="{EF3DE33B-2193-5E4D-A867-884F359BD5C8}" v="133" dt="2024-05-08T12:43:12.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omments/modernComment_125_369A16D0.xml><?xml version="1.0" encoding="utf-8"?>
<p188:cmLst xmlns:a="http://schemas.openxmlformats.org/drawingml/2006/main" xmlns:r="http://schemas.openxmlformats.org/officeDocument/2006/relationships" xmlns:p188="http://schemas.microsoft.com/office/powerpoint/2018/8/main">
  <p188:cm id="{F7A6F2AF-FC77-4FDB-89B2-ABDDBDB081C9}" authorId="{551251D9-F487-1055-E5AC-2523DDAC4D05}" created="2024-05-07T22:36:18.299">
    <ac:txMkLst xmlns:ac="http://schemas.microsoft.com/office/drawing/2013/main/command">
      <pc:docMk xmlns:pc="http://schemas.microsoft.com/office/powerpoint/2013/main/command"/>
      <pc:sldMk xmlns:pc="http://schemas.microsoft.com/office/powerpoint/2013/main/command" cId="916068048" sldId="293"/>
      <ac:spMk id="7" creationId="{229EE1B3-8520-3068-5F7D-CCA88172F1E5}"/>
      <ac:txMk cp="600">
        <ac:context len="759" hash="1787078944"/>
      </ac:txMk>
    </ac:txMkLst>
    <p188:pos x="1587500" y="3376083"/>
    <p188:replyLst>
      <p188:reply id="{F53DD981-A506-45F6-9DC4-296D178D8EB8}" authorId="{A2E17E25-F997-DE10-7983-2E94B95812AC}" created="2024-05-08T11:29:10.918">
        <p188:txBody>
          <a:bodyPr/>
          <a:lstStyle/>
          <a:p>
            <a:r>
              <a:rPr lang="en-US"/>
              <a:t>hate on my boy Tomi one more time see what happens</a:t>
            </a:r>
          </a:p>
        </p188:txBody>
      </p188:reply>
    </p188:replyLst>
    <p188:txBody>
      <a:bodyPr/>
      <a:lstStyle/>
      <a:p>
        <a:r>
          <a:rPr lang="en-US"/>
          <a:t>! this was excluded from the report</a:t>
        </a:r>
      </a:p>
    </p188:txBody>
  </p188:cm>
</p188:cmLst>
</file>

<file path=ppt/comments/modernComment_128_73A3372E.xml><?xml version="1.0" encoding="utf-8"?>
<p188:cmLst xmlns:a="http://schemas.openxmlformats.org/drawingml/2006/main" xmlns:r="http://schemas.openxmlformats.org/officeDocument/2006/relationships" xmlns:p188="http://schemas.microsoft.com/office/powerpoint/2018/8/main">
  <p188:cm id="{9C160421-9EC1-41BD-9B70-54E699C21C02}" authorId="{551251D9-F487-1055-E5AC-2523DDAC4D05}" created="2024-05-07T22:36:18.299">
    <ac:txMkLst xmlns:ac="http://schemas.microsoft.com/office/drawing/2013/main/command">
      <pc:docMk xmlns:pc="http://schemas.microsoft.com/office/powerpoint/2013/main/command"/>
      <pc:sldMk xmlns:pc="http://schemas.microsoft.com/office/powerpoint/2013/main/command" cId="1940076334" sldId="296"/>
      <ac:spMk id="7" creationId="{229EE1B3-8520-3068-5F7D-CCA88172F1E5}"/>
      <ac:txMk cp="600">
        <ac:context len="758" hash="4218493214"/>
      </ac:txMk>
    </ac:txMkLst>
    <p188:pos x="1587500" y="3376083"/>
    <p188:txBody>
      <a:bodyPr/>
      <a:lstStyle/>
      <a:p>
        <a:r>
          <a:rPr lang="en-US"/>
          <a:t>! this was excluded from the report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65E5F2-2A94-495D-9888-FD0356CEA818}"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FA0A3DA-62D6-4397-BC3D-D4B2BDFFF7E3}">
      <dgm:prSet/>
      <dgm:spPr/>
      <dgm:t>
        <a:bodyPr/>
        <a:lstStyle/>
        <a:p>
          <a:pPr>
            <a:lnSpc>
              <a:spcPct val="100000"/>
            </a:lnSpc>
          </a:pPr>
          <a:r>
            <a:rPr lang="en-US"/>
            <a:t>Structured Management</a:t>
          </a:r>
        </a:p>
      </dgm:t>
    </dgm:pt>
    <dgm:pt modelId="{35B9AF32-B837-4121-BDC6-0B38CAA2DD13}" type="parTrans" cxnId="{6B77BBCF-7D4F-4154-A715-7489744EF392}">
      <dgm:prSet/>
      <dgm:spPr/>
      <dgm:t>
        <a:bodyPr/>
        <a:lstStyle/>
        <a:p>
          <a:endParaRPr lang="en-US"/>
        </a:p>
      </dgm:t>
    </dgm:pt>
    <dgm:pt modelId="{0F1A85A8-B6A7-4BDE-B47D-49034E181A82}" type="sibTrans" cxnId="{6B77BBCF-7D4F-4154-A715-7489744EF392}">
      <dgm:prSet/>
      <dgm:spPr/>
      <dgm:t>
        <a:bodyPr/>
        <a:lstStyle/>
        <a:p>
          <a:pPr>
            <a:lnSpc>
              <a:spcPct val="100000"/>
            </a:lnSpc>
          </a:pPr>
          <a:endParaRPr lang="en-US"/>
        </a:p>
      </dgm:t>
    </dgm:pt>
    <dgm:pt modelId="{A2C0249B-04FA-4CBB-A7C0-9D522B2C9E7A}">
      <dgm:prSet/>
      <dgm:spPr/>
      <dgm:t>
        <a:bodyPr/>
        <a:lstStyle/>
        <a:p>
          <a:pPr>
            <a:lnSpc>
              <a:spcPct val="100000"/>
            </a:lnSpc>
          </a:pPr>
          <a:r>
            <a:rPr lang="en-US"/>
            <a:t>Adaptability in Data Selection</a:t>
          </a:r>
        </a:p>
      </dgm:t>
    </dgm:pt>
    <dgm:pt modelId="{E8A7B279-4788-4113-AA39-849946C6C37A}" type="parTrans" cxnId="{5D33CD8B-D562-4FE0-9153-BC53DF28F8CF}">
      <dgm:prSet/>
      <dgm:spPr/>
      <dgm:t>
        <a:bodyPr/>
        <a:lstStyle/>
        <a:p>
          <a:endParaRPr lang="en-US"/>
        </a:p>
      </dgm:t>
    </dgm:pt>
    <dgm:pt modelId="{08322389-ADB1-4135-AB75-0257C9C3DE92}" type="sibTrans" cxnId="{5D33CD8B-D562-4FE0-9153-BC53DF28F8CF}">
      <dgm:prSet/>
      <dgm:spPr/>
      <dgm:t>
        <a:bodyPr/>
        <a:lstStyle/>
        <a:p>
          <a:pPr>
            <a:lnSpc>
              <a:spcPct val="100000"/>
            </a:lnSpc>
          </a:pPr>
          <a:endParaRPr lang="en-US"/>
        </a:p>
      </dgm:t>
    </dgm:pt>
    <dgm:pt modelId="{2EE49F1E-CFE2-4CFB-9E2D-607957FA900B}">
      <dgm:prSet/>
      <dgm:spPr/>
      <dgm:t>
        <a:bodyPr/>
        <a:lstStyle/>
        <a:p>
          <a:pPr>
            <a:lnSpc>
              <a:spcPct val="100000"/>
            </a:lnSpc>
          </a:pPr>
          <a:r>
            <a:rPr lang="en-US"/>
            <a:t>Efficient Task Distribution</a:t>
          </a:r>
        </a:p>
      </dgm:t>
    </dgm:pt>
    <dgm:pt modelId="{24AB9248-E0F9-494B-ABF5-E23747B5889E}" type="parTrans" cxnId="{20E5CFE3-6EE0-45BE-AD86-832EA014BEC1}">
      <dgm:prSet/>
      <dgm:spPr/>
      <dgm:t>
        <a:bodyPr/>
        <a:lstStyle/>
        <a:p>
          <a:endParaRPr lang="en-US"/>
        </a:p>
      </dgm:t>
    </dgm:pt>
    <dgm:pt modelId="{3259CCEB-DE57-4A32-B31E-631BEA1BAB1B}" type="sibTrans" cxnId="{20E5CFE3-6EE0-45BE-AD86-832EA014BEC1}">
      <dgm:prSet/>
      <dgm:spPr/>
      <dgm:t>
        <a:bodyPr/>
        <a:lstStyle/>
        <a:p>
          <a:pPr>
            <a:lnSpc>
              <a:spcPct val="100000"/>
            </a:lnSpc>
          </a:pPr>
          <a:endParaRPr lang="en-US"/>
        </a:p>
      </dgm:t>
    </dgm:pt>
    <dgm:pt modelId="{CF8B48A2-3C0A-4575-A24D-EB15ADB9F677}">
      <dgm:prSet/>
      <dgm:spPr/>
      <dgm:t>
        <a:bodyPr/>
        <a:lstStyle/>
        <a:p>
          <a:pPr>
            <a:lnSpc>
              <a:spcPct val="100000"/>
            </a:lnSpc>
          </a:pPr>
          <a:r>
            <a:rPr lang="en-US"/>
            <a:t>Feedback Mechanism</a:t>
          </a:r>
        </a:p>
      </dgm:t>
    </dgm:pt>
    <dgm:pt modelId="{0FA69476-A32F-4886-A21B-0C36E7F18EFA}" type="parTrans" cxnId="{8A8535DB-E7CB-4A41-9702-28D96A3E429E}">
      <dgm:prSet/>
      <dgm:spPr/>
      <dgm:t>
        <a:bodyPr/>
        <a:lstStyle/>
        <a:p>
          <a:endParaRPr lang="en-US"/>
        </a:p>
      </dgm:t>
    </dgm:pt>
    <dgm:pt modelId="{BDE3EB88-4466-4628-8FFB-6BB294FDC4FE}" type="sibTrans" cxnId="{8A8535DB-E7CB-4A41-9702-28D96A3E429E}">
      <dgm:prSet/>
      <dgm:spPr/>
      <dgm:t>
        <a:bodyPr/>
        <a:lstStyle/>
        <a:p>
          <a:pPr>
            <a:lnSpc>
              <a:spcPct val="100000"/>
            </a:lnSpc>
          </a:pPr>
          <a:endParaRPr lang="en-US"/>
        </a:p>
      </dgm:t>
    </dgm:pt>
    <dgm:pt modelId="{DD0AE8AC-66FF-4519-859F-6E1BA3B872BC}">
      <dgm:prSet/>
      <dgm:spPr/>
      <dgm:t>
        <a:bodyPr/>
        <a:lstStyle/>
        <a:p>
          <a:pPr>
            <a:lnSpc>
              <a:spcPct val="100000"/>
            </a:lnSpc>
          </a:pPr>
          <a:r>
            <a:rPr lang="en-US"/>
            <a:t>Data Challenges</a:t>
          </a:r>
        </a:p>
      </dgm:t>
    </dgm:pt>
    <dgm:pt modelId="{7B379705-16B1-4660-92BC-B2D26EFED51D}" type="parTrans" cxnId="{F9672BA2-F510-4820-A7B7-0AF939E6E5A3}">
      <dgm:prSet/>
      <dgm:spPr/>
      <dgm:t>
        <a:bodyPr/>
        <a:lstStyle/>
        <a:p>
          <a:endParaRPr lang="en-US"/>
        </a:p>
      </dgm:t>
    </dgm:pt>
    <dgm:pt modelId="{B38BA7B1-0533-4E7C-9289-8C2C8779C0DE}" type="sibTrans" cxnId="{F9672BA2-F510-4820-A7B7-0AF939E6E5A3}">
      <dgm:prSet/>
      <dgm:spPr/>
      <dgm:t>
        <a:bodyPr/>
        <a:lstStyle/>
        <a:p>
          <a:pPr>
            <a:lnSpc>
              <a:spcPct val="100000"/>
            </a:lnSpc>
          </a:pPr>
          <a:endParaRPr lang="en-US"/>
        </a:p>
      </dgm:t>
    </dgm:pt>
    <dgm:pt modelId="{191F15B0-55B4-47CE-9182-0D96B05C1729}">
      <dgm:prSet/>
      <dgm:spPr/>
      <dgm:t>
        <a:bodyPr/>
        <a:lstStyle/>
        <a:p>
          <a:pPr>
            <a:lnSpc>
              <a:spcPct val="100000"/>
            </a:lnSpc>
          </a:pPr>
          <a:r>
            <a:rPr lang="en-US"/>
            <a:t>Methodological Flexibility</a:t>
          </a:r>
        </a:p>
      </dgm:t>
    </dgm:pt>
    <dgm:pt modelId="{8314624A-7FE6-4ACE-88B0-6BCB18AD3576}" type="parTrans" cxnId="{1FE50F74-5B65-4DC0-9D25-9063BE70812C}">
      <dgm:prSet/>
      <dgm:spPr/>
      <dgm:t>
        <a:bodyPr/>
        <a:lstStyle/>
        <a:p>
          <a:endParaRPr lang="en-US"/>
        </a:p>
      </dgm:t>
    </dgm:pt>
    <dgm:pt modelId="{7AC3F327-1BC3-47A7-AEF1-CC38EE64D824}" type="sibTrans" cxnId="{1FE50F74-5B65-4DC0-9D25-9063BE70812C}">
      <dgm:prSet/>
      <dgm:spPr/>
      <dgm:t>
        <a:bodyPr/>
        <a:lstStyle/>
        <a:p>
          <a:endParaRPr lang="en-US"/>
        </a:p>
      </dgm:t>
    </dgm:pt>
    <dgm:pt modelId="{A0B29E38-6E4C-427F-A26D-6F93880CDF4A}" type="pres">
      <dgm:prSet presAssocID="{8F65E5F2-2A94-495D-9888-FD0356CEA818}" presName="root" presStyleCnt="0">
        <dgm:presLayoutVars>
          <dgm:dir/>
          <dgm:resizeHandles val="exact"/>
        </dgm:presLayoutVars>
      </dgm:prSet>
      <dgm:spPr/>
    </dgm:pt>
    <dgm:pt modelId="{485B7C1C-7A3E-491A-9A1E-188235C96B3B}" type="pres">
      <dgm:prSet presAssocID="{8F65E5F2-2A94-495D-9888-FD0356CEA818}" presName="container" presStyleCnt="0">
        <dgm:presLayoutVars>
          <dgm:dir/>
          <dgm:resizeHandles val="exact"/>
        </dgm:presLayoutVars>
      </dgm:prSet>
      <dgm:spPr/>
    </dgm:pt>
    <dgm:pt modelId="{8348BEE7-7DFB-4E3E-9260-38E57A86B7C0}" type="pres">
      <dgm:prSet presAssocID="{AFA0A3DA-62D6-4397-BC3D-D4B2BDFFF7E3}" presName="compNode" presStyleCnt="0"/>
      <dgm:spPr/>
    </dgm:pt>
    <dgm:pt modelId="{0C80A6C7-9498-4772-8F33-C96A4F357D19}" type="pres">
      <dgm:prSet presAssocID="{AFA0A3DA-62D6-4397-BC3D-D4B2BDFFF7E3}" presName="iconBgRect" presStyleLbl="bgShp" presStyleIdx="0" presStyleCnt="6"/>
      <dgm:spPr/>
    </dgm:pt>
    <dgm:pt modelId="{69BEB4F7-FD78-441A-AF0F-B2425EC28AA5}" type="pres">
      <dgm:prSet presAssocID="{AFA0A3DA-62D6-4397-BC3D-D4B2BDFFF7E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9C933342-06D9-4562-9C48-ABB45D9141EB}" type="pres">
      <dgm:prSet presAssocID="{AFA0A3DA-62D6-4397-BC3D-D4B2BDFFF7E3}" presName="spaceRect" presStyleCnt="0"/>
      <dgm:spPr/>
    </dgm:pt>
    <dgm:pt modelId="{D7DCF79E-1AB8-4262-B616-F79C9537BBA8}" type="pres">
      <dgm:prSet presAssocID="{AFA0A3DA-62D6-4397-BC3D-D4B2BDFFF7E3}" presName="textRect" presStyleLbl="revTx" presStyleIdx="0" presStyleCnt="6">
        <dgm:presLayoutVars>
          <dgm:chMax val="1"/>
          <dgm:chPref val="1"/>
        </dgm:presLayoutVars>
      </dgm:prSet>
      <dgm:spPr/>
    </dgm:pt>
    <dgm:pt modelId="{DAB38CED-93E4-4DEA-A61A-2690AC7AC7A8}" type="pres">
      <dgm:prSet presAssocID="{0F1A85A8-B6A7-4BDE-B47D-49034E181A82}" presName="sibTrans" presStyleLbl="sibTrans2D1" presStyleIdx="0" presStyleCnt="0"/>
      <dgm:spPr/>
    </dgm:pt>
    <dgm:pt modelId="{5E17B430-8FF2-4F52-B9E4-BA3FFBDAA28A}" type="pres">
      <dgm:prSet presAssocID="{A2C0249B-04FA-4CBB-A7C0-9D522B2C9E7A}" presName="compNode" presStyleCnt="0"/>
      <dgm:spPr/>
    </dgm:pt>
    <dgm:pt modelId="{A4F85AA7-2075-47D5-8ECD-EE513A004FC9}" type="pres">
      <dgm:prSet presAssocID="{A2C0249B-04FA-4CBB-A7C0-9D522B2C9E7A}" presName="iconBgRect" presStyleLbl="bgShp" presStyleIdx="1" presStyleCnt="6"/>
      <dgm:spPr/>
    </dgm:pt>
    <dgm:pt modelId="{4136A9A3-985C-4C3C-9C44-82557FB425FF}" type="pres">
      <dgm:prSet presAssocID="{A2C0249B-04FA-4CBB-A7C0-9D522B2C9E7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C338FC7-0D4B-44FC-AABB-6C0D3284A2B0}" type="pres">
      <dgm:prSet presAssocID="{A2C0249B-04FA-4CBB-A7C0-9D522B2C9E7A}" presName="spaceRect" presStyleCnt="0"/>
      <dgm:spPr/>
    </dgm:pt>
    <dgm:pt modelId="{383B07DB-4597-4418-991D-2CED2DB4B58B}" type="pres">
      <dgm:prSet presAssocID="{A2C0249B-04FA-4CBB-A7C0-9D522B2C9E7A}" presName="textRect" presStyleLbl="revTx" presStyleIdx="1" presStyleCnt="6">
        <dgm:presLayoutVars>
          <dgm:chMax val="1"/>
          <dgm:chPref val="1"/>
        </dgm:presLayoutVars>
      </dgm:prSet>
      <dgm:spPr/>
    </dgm:pt>
    <dgm:pt modelId="{1C146E2E-674B-4D18-912A-63F815DC583F}" type="pres">
      <dgm:prSet presAssocID="{08322389-ADB1-4135-AB75-0257C9C3DE92}" presName="sibTrans" presStyleLbl="sibTrans2D1" presStyleIdx="0" presStyleCnt="0"/>
      <dgm:spPr/>
    </dgm:pt>
    <dgm:pt modelId="{DD5FC049-B514-4917-ACEB-56F2EA48DEC1}" type="pres">
      <dgm:prSet presAssocID="{2EE49F1E-CFE2-4CFB-9E2D-607957FA900B}" presName="compNode" presStyleCnt="0"/>
      <dgm:spPr/>
    </dgm:pt>
    <dgm:pt modelId="{8C1DC430-13D0-4F51-8333-1AA51B74A70C}" type="pres">
      <dgm:prSet presAssocID="{2EE49F1E-CFE2-4CFB-9E2D-607957FA900B}" presName="iconBgRect" presStyleLbl="bgShp" presStyleIdx="2" presStyleCnt="6"/>
      <dgm:spPr/>
    </dgm:pt>
    <dgm:pt modelId="{F9C05E6C-3543-461F-9E03-A03DD2B98555}" type="pres">
      <dgm:prSet presAssocID="{2EE49F1E-CFE2-4CFB-9E2D-607957FA900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uck"/>
        </a:ext>
      </dgm:extLst>
    </dgm:pt>
    <dgm:pt modelId="{4EF16C61-B489-4B4D-A42D-AF1C4479ADFA}" type="pres">
      <dgm:prSet presAssocID="{2EE49F1E-CFE2-4CFB-9E2D-607957FA900B}" presName="spaceRect" presStyleCnt="0"/>
      <dgm:spPr/>
    </dgm:pt>
    <dgm:pt modelId="{1258A9F0-41F1-4A40-9CC6-FC64F4579FCA}" type="pres">
      <dgm:prSet presAssocID="{2EE49F1E-CFE2-4CFB-9E2D-607957FA900B}" presName="textRect" presStyleLbl="revTx" presStyleIdx="2" presStyleCnt="6">
        <dgm:presLayoutVars>
          <dgm:chMax val="1"/>
          <dgm:chPref val="1"/>
        </dgm:presLayoutVars>
      </dgm:prSet>
      <dgm:spPr/>
    </dgm:pt>
    <dgm:pt modelId="{2BAAD73E-F22A-4E26-8743-AF29313229C0}" type="pres">
      <dgm:prSet presAssocID="{3259CCEB-DE57-4A32-B31E-631BEA1BAB1B}" presName="sibTrans" presStyleLbl="sibTrans2D1" presStyleIdx="0" presStyleCnt="0"/>
      <dgm:spPr/>
    </dgm:pt>
    <dgm:pt modelId="{A3307ECC-ECA4-4244-AB99-013091397C6D}" type="pres">
      <dgm:prSet presAssocID="{CF8B48A2-3C0A-4575-A24D-EB15ADB9F677}" presName="compNode" presStyleCnt="0"/>
      <dgm:spPr/>
    </dgm:pt>
    <dgm:pt modelId="{295CE635-DAA7-4275-8E10-AE3241EC8BF4}" type="pres">
      <dgm:prSet presAssocID="{CF8B48A2-3C0A-4575-A24D-EB15ADB9F677}" presName="iconBgRect" presStyleLbl="bgShp" presStyleIdx="3" presStyleCnt="6"/>
      <dgm:spPr/>
    </dgm:pt>
    <dgm:pt modelId="{1FFCE5DD-0338-411D-B2A7-EC151DC93EBC}" type="pres">
      <dgm:prSet presAssocID="{CF8B48A2-3C0A-4575-A24D-EB15ADB9F67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9F70D052-3CAE-4083-A211-56CD4FC1845F}" type="pres">
      <dgm:prSet presAssocID="{CF8B48A2-3C0A-4575-A24D-EB15ADB9F677}" presName="spaceRect" presStyleCnt="0"/>
      <dgm:spPr/>
    </dgm:pt>
    <dgm:pt modelId="{99965790-F84D-455D-8ACB-33F352B8DFC1}" type="pres">
      <dgm:prSet presAssocID="{CF8B48A2-3C0A-4575-A24D-EB15ADB9F677}" presName="textRect" presStyleLbl="revTx" presStyleIdx="3" presStyleCnt="6">
        <dgm:presLayoutVars>
          <dgm:chMax val="1"/>
          <dgm:chPref val="1"/>
        </dgm:presLayoutVars>
      </dgm:prSet>
      <dgm:spPr/>
    </dgm:pt>
    <dgm:pt modelId="{177EFAD0-C0C9-46E0-B8AB-615B3D65796F}" type="pres">
      <dgm:prSet presAssocID="{BDE3EB88-4466-4628-8FFB-6BB294FDC4FE}" presName="sibTrans" presStyleLbl="sibTrans2D1" presStyleIdx="0" presStyleCnt="0"/>
      <dgm:spPr/>
    </dgm:pt>
    <dgm:pt modelId="{4F512E28-EC6E-4D3E-87BC-89C0635ABFD3}" type="pres">
      <dgm:prSet presAssocID="{DD0AE8AC-66FF-4519-859F-6E1BA3B872BC}" presName="compNode" presStyleCnt="0"/>
      <dgm:spPr/>
    </dgm:pt>
    <dgm:pt modelId="{6DEC6407-6B17-4277-BFA1-4F9611757BF2}" type="pres">
      <dgm:prSet presAssocID="{DD0AE8AC-66FF-4519-859F-6E1BA3B872BC}" presName="iconBgRect" presStyleLbl="bgShp" presStyleIdx="4" presStyleCnt="6"/>
      <dgm:spPr/>
    </dgm:pt>
    <dgm:pt modelId="{D614F13B-4258-4181-8BF2-B3D72EEC5A3F}" type="pres">
      <dgm:prSet presAssocID="{DD0AE8AC-66FF-4519-859F-6E1BA3B872B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6AE6BD68-1E4B-4B26-9DB6-69B85DE9AB60}" type="pres">
      <dgm:prSet presAssocID="{DD0AE8AC-66FF-4519-859F-6E1BA3B872BC}" presName="spaceRect" presStyleCnt="0"/>
      <dgm:spPr/>
    </dgm:pt>
    <dgm:pt modelId="{0CCAB91B-02B2-4C95-B461-E7A079BF14A9}" type="pres">
      <dgm:prSet presAssocID="{DD0AE8AC-66FF-4519-859F-6E1BA3B872BC}" presName="textRect" presStyleLbl="revTx" presStyleIdx="4" presStyleCnt="6">
        <dgm:presLayoutVars>
          <dgm:chMax val="1"/>
          <dgm:chPref val="1"/>
        </dgm:presLayoutVars>
      </dgm:prSet>
      <dgm:spPr/>
    </dgm:pt>
    <dgm:pt modelId="{2D670B5E-5288-4F53-ABD6-AC636A63BAB6}" type="pres">
      <dgm:prSet presAssocID="{B38BA7B1-0533-4E7C-9289-8C2C8779C0DE}" presName="sibTrans" presStyleLbl="sibTrans2D1" presStyleIdx="0" presStyleCnt="0"/>
      <dgm:spPr/>
    </dgm:pt>
    <dgm:pt modelId="{16D11F31-AC6E-4C19-A205-831C69309980}" type="pres">
      <dgm:prSet presAssocID="{191F15B0-55B4-47CE-9182-0D96B05C1729}" presName="compNode" presStyleCnt="0"/>
      <dgm:spPr/>
    </dgm:pt>
    <dgm:pt modelId="{D1A62174-60C6-41BD-BB08-2BF41C5C32F6}" type="pres">
      <dgm:prSet presAssocID="{191F15B0-55B4-47CE-9182-0D96B05C1729}" presName="iconBgRect" presStyleLbl="bgShp" presStyleIdx="5" presStyleCnt="6"/>
      <dgm:spPr/>
    </dgm:pt>
    <dgm:pt modelId="{DC1E8F2F-7382-4576-B858-D143E55436BC}" type="pres">
      <dgm:prSet presAssocID="{191F15B0-55B4-47CE-9182-0D96B05C172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agnifying glass"/>
        </a:ext>
      </dgm:extLst>
    </dgm:pt>
    <dgm:pt modelId="{6AECB78F-5311-432E-9BD6-F52F6E827EFF}" type="pres">
      <dgm:prSet presAssocID="{191F15B0-55B4-47CE-9182-0D96B05C1729}" presName="spaceRect" presStyleCnt="0"/>
      <dgm:spPr/>
    </dgm:pt>
    <dgm:pt modelId="{9F7E089E-73D8-48DE-8143-21D149BB79A3}" type="pres">
      <dgm:prSet presAssocID="{191F15B0-55B4-47CE-9182-0D96B05C1729}" presName="textRect" presStyleLbl="revTx" presStyleIdx="5" presStyleCnt="6">
        <dgm:presLayoutVars>
          <dgm:chMax val="1"/>
          <dgm:chPref val="1"/>
        </dgm:presLayoutVars>
      </dgm:prSet>
      <dgm:spPr/>
    </dgm:pt>
  </dgm:ptLst>
  <dgm:cxnLst>
    <dgm:cxn modelId="{6DD04518-2CB7-44FA-899E-CE39D54354FA}" type="presOf" srcId="{191F15B0-55B4-47CE-9182-0D96B05C1729}" destId="{9F7E089E-73D8-48DE-8143-21D149BB79A3}" srcOrd="0" destOrd="0" presId="urn:microsoft.com/office/officeart/2018/2/layout/IconCircleList"/>
    <dgm:cxn modelId="{213F9623-932E-4945-A685-C76422D998BE}" type="presOf" srcId="{CF8B48A2-3C0A-4575-A24D-EB15ADB9F677}" destId="{99965790-F84D-455D-8ACB-33F352B8DFC1}" srcOrd="0" destOrd="0" presId="urn:microsoft.com/office/officeart/2018/2/layout/IconCircleList"/>
    <dgm:cxn modelId="{F4949D25-CBC5-476A-BEB5-513B348FA609}" type="presOf" srcId="{A2C0249B-04FA-4CBB-A7C0-9D522B2C9E7A}" destId="{383B07DB-4597-4418-991D-2CED2DB4B58B}" srcOrd="0" destOrd="0" presId="urn:microsoft.com/office/officeart/2018/2/layout/IconCircleList"/>
    <dgm:cxn modelId="{08674F27-EFFC-4969-A84B-6B8E7DF00C47}" type="presOf" srcId="{08322389-ADB1-4135-AB75-0257C9C3DE92}" destId="{1C146E2E-674B-4D18-912A-63F815DC583F}" srcOrd="0" destOrd="0" presId="urn:microsoft.com/office/officeart/2018/2/layout/IconCircleList"/>
    <dgm:cxn modelId="{46961A2E-7243-4A32-B0EA-879B777C0799}" type="presOf" srcId="{DD0AE8AC-66FF-4519-859F-6E1BA3B872BC}" destId="{0CCAB91B-02B2-4C95-B461-E7A079BF14A9}" srcOrd="0" destOrd="0" presId="urn:microsoft.com/office/officeart/2018/2/layout/IconCircleList"/>
    <dgm:cxn modelId="{354DDF39-F650-4D7B-B7D2-A1E385037D9A}" type="presOf" srcId="{BDE3EB88-4466-4628-8FFB-6BB294FDC4FE}" destId="{177EFAD0-C0C9-46E0-B8AB-615B3D65796F}" srcOrd="0" destOrd="0" presId="urn:microsoft.com/office/officeart/2018/2/layout/IconCircleList"/>
    <dgm:cxn modelId="{D9378F43-9198-4B88-9E4F-5AD0211AC31A}" type="presOf" srcId="{8F65E5F2-2A94-495D-9888-FD0356CEA818}" destId="{A0B29E38-6E4C-427F-A26D-6F93880CDF4A}" srcOrd="0" destOrd="0" presId="urn:microsoft.com/office/officeart/2018/2/layout/IconCircleList"/>
    <dgm:cxn modelId="{2F93D948-FB31-4FC1-A23F-9C1441CD62F0}" type="presOf" srcId="{B38BA7B1-0533-4E7C-9289-8C2C8779C0DE}" destId="{2D670B5E-5288-4F53-ABD6-AC636A63BAB6}" srcOrd="0" destOrd="0" presId="urn:microsoft.com/office/officeart/2018/2/layout/IconCircleList"/>
    <dgm:cxn modelId="{1FE50F74-5B65-4DC0-9D25-9063BE70812C}" srcId="{8F65E5F2-2A94-495D-9888-FD0356CEA818}" destId="{191F15B0-55B4-47CE-9182-0D96B05C1729}" srcOrd="5" destOrd="0" parTransId="{8314624A-7FE6-4ACE-88B0-6BCB18AD3576}" sibTransId="{7AC3F327-1BC3-47A7-AEF1-CC38EE64D824}"/>
    <dgm:cxn modelId="{3E8AF87C-B41B-46B8-AACA-5C7232CD83DF}" type="presOf" srcId="{3259CCEB-DE57-4A32-B31E-631BEA1BAB1B}" destId="{2BAAD73E-F22A-4E26-8743-AF29313229C0}" srcOrd="0" destOrd="0" presId="urn:microsoft.com/office/officeart/2018/2/layout/IconCircleList"/>
    <dgm:cxn modelId="{5D33CD8B-D562-4FE0-9153-BC53DF28F8CF}" srcId="{8F65E5F2-2A94-495D-9888-FD0356CEA818}" destId="{A2C0249B-04FA-4CBB-A7C0-9D522B2C9E7A}" srcOrd="1" destOrd="0" parTransId="{E8A7B279-4788-4113-AA39-849946C6C37A}" sibTransId="{08322389-ADB1-4135-AB75-0257C9C3DE92}"/>
    <dgm:cxn modelId="{F9672BA2-F510-4820-A7B7-0AF939E6E5A3}" srcId="{8F65E5F2-2A94-495D-9888-FD0356CEA818}" destId="{DD0AE8AC-66FF-4519-859F-6E1BA3B872BC}" srcOrd="4" destOrd="0" parTransId="{7B379705-16B1-4660-92BC-B2D26EFED51D}" sibTransId="{B38BA7B1-0533-4E7C-9289-8C2C8779C0DE}"/>
    <dgm:cxn modelId="{59FB24BA-48D6-49C4-8E5A-B28E76DE3699}" type="presOf" srcId="{0F1A85A8-B6A7-4BDE-B47D-49034E181A82}" destId="{DAB38CED-93E4-4DEA-A61A-2690AC7AC7A8}" srcOrd="0" destOrd="0" presId="urn:microsoft.com/office/officeart/2018/2/layout/IconCircleList"/>
    <dgm:cxn modelId="{51CD68CC-BCB0-41E7-AB59-ED358E87D7B8}" type="presOf" srcId="{AFA0A3DA-62D6-4397-BC3D-D4B2BDFFF7E3}" destId="{D7DCF79E-1AB8-4262-B616-F79C9537BBA8}" srcOrd="0" destOrd="0" presId="urn:microsoft.com/office/officeart/2018/2/layout/IconCircleList"/>
    <dgm:cxn modelId="{6B77BBCF-7D4F-4154-A715-7489744EF392}" srcId="{8F65E5F2-2A94-495D-9888-FD0356CEA818}" destId="{AFA0A3DA-62D6-4397-BC3D-D4B2BDFFF7E3}" srcOrd="0" destOrd="0" parTransId="{35B9AF32-B837-4121-BDC6-0B38CAA2DD13}" sibTransId="{0F1A85A8-B6A7-4BDE-B47D-49034E181A82}"/>
    <dgm:cxn modelId="{8A8535DB-E7CB-4A41-9702-28D96A3E429E}" srcId="{8F65E5F2-2A94-495D-9888-FD0356CEA818}" destId="{CF8B48A2-3C0A-4575-A24D-EB15ADB9F677}" srcOrd="3" destOrd="0" parTransId="{0FA69476-A32F-4886-A21B-0C36E7F18EFA}" sibTransId="{BDE3EB88-4466-4628-8FFB-6BB294FDC4FE}"/>
    <dgm:cxn modelId="{20E5CFE3-6EE0-45BE-AD86-832EA014BEC1}" srcId="{8F65E5F2-2A94-495D-9888-FD0356CEA818}" destId="{2EE49F1E-CFE2-4CFB-9E2D-607957FA900B}" srcOrd="2" destOrd="0" parTransId="{24AB9248-E0F9-494B-ABF5-E23747B5889E}" sibTransId="{3259CCEB-DE57-4A32-B31E-631BEA1BAB1B}"/>
    <dgm:cxn modelId="{CC478EF0-B37C-4426-90DE-C6EDC2EE2991}" type="presOf" srcId="{2EE49F1E-CFE2-4CFB-9E2D-607957FA900B}" destId="{1258A9F0-41F1-4A40-9CC6-FC64F4579FCA}" srcOrd="0" destOrd="0" presId="urn:microsoft.com/office/officeart/2018/2/layout/IconCircleList"/>
    <dgm:cxn modelId="{A7E2DCC7-77A9-41B4-B809-ABAB834B0F63}" type="presParOf" srcId="{A0B29E38-6E4C-427F-A26D-6F93880CDF4A}" destId="{485B7C1C-7A3E-491A-9A1E-188235C96B3B}" srcOrd="0" destOrd="0" presId="urn:microsoft.com/office/officeart/2018/2/layout/IconCircleList"/>
    <dgm:cxn modelId="{48648A6F-D4C6-4768-A8DD-55AF10AA74CD}" type="presParOf" srcId="{485B7C1C-7A3E-491A-9A1E-188235C96B3B}" destId="{8348BEE7-7DFB-4E3E-9260-38E57A86B7C0}" srcOrd="0" destOrd="0" presId="urn:microsoft.com/office/officeart/2018/2/layout/IconCircleList"/>
    <dgm:cxn modelId="{E16023EA-6759-4CF1-BE98-8F5E1EB7F117}" type="presParOf" srcId="{8348BEE7-7DFB-4E3E-9260-38E57A86B7C0}" destId="{0C80A6C7-9498-4772-8F33-C96A4F357D19}" srcOrd="0" destOrd="0" presId="urn:microsoft.com/office/officeart/2018/2/layout/IconCircleList"/>
    <dgm:cxn modelId="{B39D4F8F-5D2E-429F-A041-52553875D64A}" type="presParOf" srcId="{8348BEE7-7DFB-4E3E-9260-38E57A86B7C0}" destId="{69BEB4F7-FD78-441A-AF0F-B2425EC28AA5}" srcOrd="1" destOrd="0" presId="urn:microsoft.com/office/officeart/2018/2/layout/IconCircleList"/>
    <dgm:cxn modelId="{0A433E27-0456-4F97-8169-C4DD01EF6548}" type="presParOf" srcId="{8348BEE7-7DFB-4E3E-9260-38E57A86B7C0}" destId="{9C933342-06D9-4562-9C48-ABB45D9141EB}" srcOrd="2" destOrd="0" presId="urn:microsoft.com/office/officeart/2018/2/layout/IconCircleList"/>
    <dgm:cxn modelId="{0BD4E3C6-43C3-42BE-8212-30EB45405226}" type="presParOf" srcId="{8348BEE7-7DFB-4E3E-9260-38E57A86B7C0}" destId="{D7DCF79E-1AB8-4262-B616-F79C9537BBA8}" srcOrd="3" destOrd="0" presId="urn:microsoft.com/office/officeart/2018/2/layout/IconCircleList"/>
    <dgm:cxn modelId="{0D9157DD-35B4-4405-A40F-0C9292C78779}" type="presParOf" srcId="{485B7C1C-7A3E-491A-9A1E-188235C96B3B}" destId="{DAB38CED-93E4-4DEA-A61A-2690AC7AC7A8}" srcOrd="1" destOrd="0" presId="urn:microsoft.com/office/officeart/2018/2/layout/IconCircleList"/>
    <dgm:cxn modelId="{384BCEDE-66B9-4A87-BF07-D8C6E7A23C80}" type="presParOf" srcId="{485B7C1C-7A3E-491A-9A1E-188235C96B3B}" destId="{5E17B430-8FF2-4F52-B9E4-BA3FFBDAA28A}" srcOrd="2" destOrd="0" presId="urn:microsoft.com/office/officeart/2018/2/layout/IconCircleList"/>
    <dgm:cxn modelId="{C8921165-04F6-4225-BB76-8756371E3CB0}" type="presParOf" srcId="{5E17B430-8FF2-4F52-B9E4-BA3FFBDAA28A}" destId="{A4F85AA7-2075-47D5-8ECD-EE513A004FC9}" srcOrd="0" destOrd="0" presId="urn:microsoft.com/office/officeart/2018/2/layout/IconCircleList"/>
    <dgm:cxn modelId="{F38AED89-FC25-4476-A298-50224A4ABCA9}" type="presParOf" srcId="{5E17B430-8FF2-4F52-B9E4-BA3FFBDAA28A}" destId="{4136A9A3-985C-4C3C-9C44-82557FB425FF}" srcOrd="1" destOrd="0" presId="urn:microsoft.com/office/officeart/2018/2/layout/IconCircleList"/>
    <dgm:cxn modelId="{A5F5D2F8-9943-4D75-B0FE-A3301123E748}" type="presParOf" srcId="{5E17B430-8FF2-4F52-B9E4-BA3FFBDAA28A}" destId="{AC338FC7-0D4B-44FC-AABB-6C0D3284A2B0}" srcOrd="2" destOrd="0" presId="urn:microsoft.com/office/officeart/2018/2/layout/IconCircleList"/>
    <dgm:cxn modelId="{D1D511F6-50AA-4A91-9C46-36ACB4EF75D4}" type="presParOf" srcId="{5E17B430-8FF2-4F52-B9E4-BA3FFBDAA28A}" destId="{383B07DB-4597-4418-991D-2CED2DB4B58B}" srcOrd="3" destOrd="0" presId="urn:microsoft.com/office/officeart/2018/2/layout/IconCircleList"/>
    <dgm:cxn modelId="{8392F304-7A2D-49D1-A786-16043431D829}" type="presParOf" srcId="{485B7C1C-7A3E-491A-9A1E-188235C96B3B}" destId="{1C146E2E-674B-4D18-912A-63F815DC583F}" srcOrd="3" destOrd="0" presId="urn:microsoft.com/office/officeart/2018/2/layout/IconCircleList"/>
    <dgm:cxn modelId="{AB613ABB-5FE6-4AE5-A50B-A8C37AD52E80}" type="presParOf" srcId="{485B7C1C-7A3E-491A-9A1E-188235C96B3B}" destId="{DD5FC049-B514-4917-ACEB-56F2EA48DEC1}" srcOrd="4" destOrd="0" presId="urn:microsoft.com/office/officeart/2018/2/layout/IconCircleList"/>
    <dgm:cxn modelId="{7CFF4C57-D883-4CFD-8FCC-DDA139E7DA04}" type="presParOf" srcId="{DD5FC049-B514-4917-ACEB-56F2EA48DEC1}" destId="{8C1DC430-13D0-4F51-8333-1AA51B74A70C}" srcOrd="0" destOrd="0" presId="urn:microsoft.com/office/officeart/2018/2/layout/IconCircleList"/>
    <dgm:cxn modelId="{D14A29E7-ADDC-49C7-9745-4FFD64AD6616}" type="presParOf" srcId="{DD5FC049-B514-4917-ACEB-56F2EA48DEC1}" destId="{F9C05E6C-3543-461F-9E03-A03DD2B98555}" srcOrd="1" destOrd="0" presId="urn:microsoft.com/office/officeart/2018/2/layout/IconCircleList"/>
    <dgm:cxn modelId="{A88C1B8F-3C6B-402A-9487-D4047BB3BF1B}" type="presParOf" srcId="{DD5FC049-B514-4917-ACEB-56F2EA48DEC1}" destId="{4EF16C61-B489-4B4D-A42D-AF1C4479ADFA}" srcOrd="2" destOrd="0" presId="urn:microsoft.com/office/officeart/2018/2/layout/IconCircleList"/>
    <dgm:cxn modelId="{45717EBE-FD1B-400E-AA38-7F8271E5F097}" type="presParOf" srcId="{DD5FC049-B514-4917-ACEB-56F2EA48DEC1}" destId="{1258A9F0-41F1-4A40-9CC6-FC64F4579FCA}" srcOrd="3" destOrd="0" presId="urn:microsoft.com/office/officeart/2018/2/layout/IconCircleList"/>
    <dgm:cxn modelId="{A4C55B0F-287B-40C2-BC21-AF1C24216758}" type="presParOf" srcId="{485B7C1C-7A3E-491A-9A1E-188235C96B3B}" destId="{2BAAD73E-F22A-4E26-8743-AF29313229C0}" srcOrd="5" destOrd="0" presId="urn:microsoft.com/office/officeart/2018/2/layout/IconCircleList"/>
    <dgm:cxn modelId="{8D99DC51-AA2C-44C8-8730-1E412115F956}" type="presParOf" srcId="{485B7C1C-7A3E-491A-9A1E-188235C96B3B}" destId="{A3307ECC-ECA4-4244-AB99-013091397C6D}" srcOrd="6" destOrd="0" presId="urn:microsoft.com/office/officeart/2018/2/layout/IconCircleList"/>
    <dgm:cxn modelId="{71D1398D-EF02-4D5C-9C24-A92AC072F947}" type="presParOf" srcId="{A3307ECC-ECA4-4244-AB99-013091397C6D}" destId="{295CE635-DAA7-4275-8E10-AE3241EC8BF4}" srcOrd="0" destOrd="0" presId="urn:microsoft.com/office/officeart/2018/2/layout/IconCircleList"/>
    <dgm:cxn modelId="{0EF092A4-B254-495B-B0AF-FDA80E49FF34}" type="presParOf" srcId="{A3307ECC-ECA4-4244-AB99-013091397C6D}" destId="{1FFCE5DD-0338-411D-B2A7-EC151DC93EBC}" srcOrd="1" destOrd="0" presId="urn:microsoft.com/office/officeart/2018/2/layout/IconCircleList"/>
    <dgm:cxn modelId="{7B90F8FA-2527-444D-AB9A-90F0E982FA1C}" type="presParOf" srcId="{A3307ECC-ECA4-4244-AB99-013091397C6D}" destId="{9F70D052-3CAE-4083-A211-56CD4FC1845F}" srcOrd="2" destOrd="0" presId="urn:microsoft.com/office/officeart/2018/2/layout/IconCircleList"/>
    <dgm:cxn modelId="{0555F9B8-CA24-40CA-AA58-C44F80970FA6}" type="presParOf" srcId="{A3307ECC-ECA4-4244-AB99-013091397C6D}" destId="{99965790-F84D-455D-8ACB-33F352B8DFC1}" srcOrd="3" destOrd="0" presId="urn:microsoft.com/office/officeart/2018/2/layout/IconCircleList"/>
    <dgm:cxn modelId="{7DBA9B1F-A5BF-4B1C-94DF-FC1166C12322}" type="presParOf" srcId="{485B7C1C-7A3E-491A-9A1E-188235C96B3B}" destId="{177EFAD0-C0C9-46E0-B8AB-615B3D65796F}" srcOrd="7" destOrd="0" presId="urn:microsoft.com/office/officeart/2018/2/layout/IconCircleList"/>
    <dgm:cxn modelId="{C3730A85-60C9-4BC7-B50E-4E69D38CC170}" type="presParOf" srcId="{485B7C1C-7A3E-491A-9A1E-188235C96B3B}" destId="{4F512E28-EC6E-4D3E-87BC-89C0635ABFD3}" srcOrd="8" destOrd="0" presId="urn:microsoft.com/office/officeart/2018/2/layout/IconCircleList"/>
    <dgm:cxn modelId="{D05A437A-845C-4E2E-9ABF-E55BEBB86DC0}" type="presParOf" srcId="{4F512E28-EC6E-4D3E-87BC-89C0635ABFD3}" destId="{6DEC6407-6B17-4277-BFA1-4F9611757BF2}" srcOrd="0" destOrd="0" presId="urn:microsoft.com/office/officeart/2018/2/layout/IconCircleList"/>
    <dgm:cxn modelId="{705E8796-E5D1-46A1-9784-2764B384F53C}" type="presParOf" srcId="{4F512E28-EC6E-4D3E-87BC-89C0635ABFD3}" destId="{D614F13B-4258-4181-8BF2-B3D72EEC5A3F}" srcOrd="1" destOrd="0" presId="urn:microsoft.com/office/officeart/2018/2/layout/IconCircleList"/>
    <dgm:cxn modelId="{6833B106-A973-4BBF-A009-3D945D242B96}" type="presParOf" srcId="{4F512E28-EC6E-4D3E-87BC-89C0635ABFD3}" destId="{6AE6BD68-1E4B-4B26-9DB6-69B85DE9AB60}" srcOrd="2" destOrd="0" presId="urn:microsoft.com/office/officeart/2018/2/layout/IconCircleList"/>
    <dgm:cxn modelId="{EAE6DB54-82F4-4B2B-9DB8-5BD79EFAABF2}" type="presParOf" srcId="{4F512E28-EC6E-4D3E-87BC-89C0635ABFD3}" destId="{0CCAB91B-02B2-4C95-B461-E7A079BF14A9}" srcOrd="3" destOrd="0" presId="urn:microsoft.com/office/officeart/2018/2/layout/IconCircleList"/>
    <dgm:cxn modelId="{300E2B76-4752-4816-B9A3-B1A2FFD0F1F5}" type="presParOf" srcId="{485B7C1C-7A3E-491A-9A1E-188235C96B3B}" destId="{2D670B5E-5288-4F53-ABD6-AC636A63BAB6}" srcOrd="9" destOrd="0" presId="urn:microsoft.com/office/officeart/2018/2/layout/IconCircleList"/>
    <dgm:cxn modelId="{6C6A2022-4CF4-4ADC-B335-807C7ADEF375}" type="presParOf" srcId="{485B7C1C-7A3E-491A-9A1E-188235C96B3B}" destId="{16D11F31-AC6E-4C19-A205-831C69309980}" srcOrd="10" destOrd="0" presId="urn:microsoft.com/office/officeart/2018/2/layout/IconCircleList"/>
    <dgm:cxn modelId="{D71DA2E7-E2F9-4A68-AA68-7161C8802025}" type="presParOf" srcId="{16D11F31-AC6E-4C19-A205-831C69309980}" destId="{D1A62174-60C6-41BD-BB08-2BF41C5C32F6}" srcOrd="0" destOrd="0" presId="urn:microsoft.com/office/officeart/2018/2/layout/IconCircleList"/>
    <dgm:cxn modelId="{0FE195C8-5E10-4571-96A3-3405B5801915}" type="presParOf" srcId="{16D11F31-AC6E-4C19-A205-831C69309980}" destId="{DC1E8F2F-7382-4576-B858-D143E55436BC}" srcOrd="1" destOrd="0" presId="urn:microsoft.com/office/officeart/2018/2/layout/IconCircleList"/>
    <dgm:cxn modelId="{003964E6-BB16-46B8-ADB3-7C8C1E8350CF}" type="presParOf" srcId="{16D11F31-AC6E-4C19-A205-831C69309980}" destId="{6AECB78F-5311-432E-9BD6-F52F6E827EFF}" srcOrd="2" destOrd="0" presId="urn:microsoft.com/office/officeart/2018/2/layout/IconCircleList"/>
    <dgm:cxn modelId="{036503A2-1BD8-4EB9-B820-4D221E237AF6}" type="presParOf" srcId="{16D11F31-AC6E-4C19-A205-831C69309980}" destId="{9F7E089E-73D8-48DE-8143-21D149BB79A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80A6C7-9498-4772-8F33-C96A4F357D19}">
      <dsp:nvSpPr>
        <dsp:cNvPr id="0" name=""/>
        <dsp:cNvSpPr/>
      </dsp:nvSpPr>
      <dsp:spPr>
        <a:xfrm>
          <a:off x="54744" y="606225"/>
          <a:ext cx="769329" cy="7693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BEB4F7-FD78-441A-AF0F-B2425EC28AA5}">
      <dsp:nvSpPr>
        <dsp:cNvPr id="0" name=""/>
        <dsp:cNvSpPr/>
      </dsp:nvSpPr>
      <dsp:spPr>
        <a:xfrm>
          <a:off x="216303" y="767785"/>
          <a:ext cx="446211" cy="4462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DCF79E-1AB8-4262-B616-F79C9537BBA8}">
      <dsp:nvSpPr>
        <dsp:cNvPr id="0" name=""/>
        <dsp:cNvSpPr/>
      </dsp:nvSpPr>
      <dsp:spPr>
        <a:xfrm>
          <a:off x="988929" y="606225"/>
          <a:ext cx="1813419" cy="769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Structured Management</a:t>
          </a:r>
        </a:p>
      </dsp:txBody>
      <dsp:txXfrm>
        <a:off x="988929" y="606225"/>
        <a:ext cx="1813419" cy="769329"/>
      </dsp:txXfrm>
    </dsp:sp>
    <dsp:sp modelId="{A4F85AA7-2075-47D5-8ECD-EE513A004FC9}">
      <dsp:nvSpPr>
        <dsp:cNvPr id="0" name=""/>
        <dsp:cNvSpPr/>
      </dsp:nvSpPr>
      <dsp:spPr>
        <a:xfrm>
          <a:off x="3118323" y="606225"/>
          <a:ext cx="769329" cy="7693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6A9A3-985C-4C3C-9C44-82557FB425FF}">
      <dsp:nvSpPr>
        <dsp:cNvPr id="0" name=""/>
        <dsp:cNvSpPr/>
      </dsp:nvSpPr>
      <dsp:spPr>
        <a:xfrm>
          <a:off x="3279882" y="767785"/>
          <a:ext cx="446211" cy="4462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B07DB-4597-4418-991D-2CED2DB4B58B}">
      <dsp:nvSpPr>
        <dsp:cNvPr id="0" name=""/>
        <dsp:cNvSpPr/>
      </dsp:nvSpPr>
      <dsp:spPr>
        <a:xfrm>
          <a:off x="4052509" y="606225"/>
          <a:ext cx="1813419" cy="769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Adaptability in Data Selection</a:t>
          </a:r>
        </a:p>
      </dsp:txBody>
      <dsp:txXfrm>
        <a:off x="4052509" y="606225"/>
        <a:ext cx="1813419" cy="769329"/>
      </dsp:txXfrm>
    </dsp:sp>
    <dsp:sp modelId="{8C1DC430-13D0-4F51-8333-1AA51B74A70C}">
      <dsp:nvSpPr>
        <dsp:cNvPr id="0" name=""/>
        <dsp:cNvSpPr/>
      </dsp:nvSpPr>
      <dsp:spPr>
        <a:xfrm>
          <a:off x="54744" y="2282335"/>
          <a:ext cx="769329" cy="7693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C05E6C-3543-461F-9E03-A03DD2B98555}">
      <dsp:nvSpPr>
        <dsp:cNvPr id="0" name=""/>
        <dsp:cNvSpPr/>
      </dsp:nvSpPr>
      <dsp:spPr>
        <a:xfrm>
          <a:off x="216303" y="2443894"/>
          <a:ext cx="446211" cy="4462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58A9F0-41F1-4A40-9CC6-FC64F4579FCA}">
      <dsp:nvSpPr>
        <dsp:cNvPr id="0" name=""/>
        <dsp:cNvSpPr/>
      </dsp:nvSpPr>
      <dsp:spPr>
        <a:xfrm>
          <a:off x="988929" y="2282335"/>
          <a:ext cx="1813419" cy="769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Efficient Task Distribution</a:t>
          </a:r>
        </a:p>
      </dsp:txBody>
      <dsp:txXfrm>
        <a:off x="988929" y="2282335"/>
        <a:ext cx="1813419" cy="769329"/>
      </dsp:txXfrm>
    </dsp:sp>
    <dsp:sp modelId="{295CE635-DAA7-4275-8E10-AE3241EC8BF4}">
      <dsp:nvSpPr>
        <dsp:cNvPr id="0" name=""/>
        <dsp:cNvSpPr/>
      </dsp:nvSpPr>
      <dsp:spPr>
        <a:xfrm>
          <a:off x="3118323" y="2282335"/>
          <a:ext cx="769329" cy="7693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CE5DD-0338-411D-B2A7-EC151DC93EBC}">
      <dsp:nvSpPr>
        <dsp:cNvPr id="0" name=""/>
        <dsp:cNvSpPr/>
      </dsp:nvSpPr>
      <dsp:spPr>
        <a:xfrm>
          <a:off x="3279882" y="2443894"/>
          <a:ext cx="446211" cy="4462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965790-F84D-455D-8ACB-33F352B8DFC1}">
      <dsp:nvSpPr>
        <dsp:cNvPr id="0" name=""/>
        <dsp:cNvSpPr/>
      </dsp:nvSpPr>
      <dsp:spPr>
        <a:xfrm>
          <a:off x="4052509" y="2282335"/>
          <a:ext cx="1813419" cy="769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Feedback Mechanism</a:t>
          </a:r>
        </a:p>
      </dsp:txBody>
      <dsp:txXfrm>
        <a:off x="4052509" y="2282335"/>
        <a:ext cx="1813419" cy="769329"/>
      </dsp:txXfrm>
    </dsp:sp>
    <dsp:sp modelId="{6DEC6407-6B17-4277-BFA1-4F9611757BF2}">
      <dsp:nvSpPr>
        <dsp:cNvPr id="0" name=""/>
        <dsp:cNvSpPr/>
      </dsp:nvSpPr>
      <dsp:spPr>
        <a:xfrm>
          <a:off x="54744" y="3958444"/>
          <a:ext cx="769329" cy="7693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14F13B-4258-4181-8BF2-B3D72EEC5A3F}">
      <dsp:nvSpPr>
        <dsp:cNvPr id="0" name=""/>
        <dsp:cNvSpPr/>
      </dsp:nvSpPr>
      <dsp:spPr>
        <a:xfrm>
          <a:off x="216303" y="4120003"/>
          <a:ext cx="446211" cy="4462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CAB91B-02B2-4C95-B461-E7A079BF14A9}">
      <dsp:nvSpPr>
        <dsp:cNvPr id="0" name=""/>
        <dsp:cNvSpPr/>
      </dsp:nvSpPr>
      <dsp:spPr>
        <a:xfrm>
          <a:off x="988929" y="3958444"/>
          <a:ext cx="1813419" cy="769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Data Challenges</a:t>
          </a:r>
        </a:p>
      </dsp:txBody>
      <dsp:txXfrm>
        <a:off x="988929" y="3958444"/>
        <a:ext cx="1813419" cy="769329"/>
      </dsp:txXfrm>
    </dsp:sp>
    <dsp:sp modelId="{D1A62174-60C6-41BD-BB08-2BF41C5C32F6}">
      <dsp:nvSpPr>
        <dsp:cNvPr id="0" name=""/>
        <dsp:cNvSpPr/>
      </dsp:nvSpPr>
      <dsp:spPr>
        <a:xfrm>
          <a:off x="3118323" y="3958444"/>
          <a:ext cx="769329" cy="76932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E8F2F-7382-4576-B858-D143E55436BC}">
      <dsp:nvSpPr>
        <dsp:cNvPr id="0" name=""/>
        <dsp:cNvSpPr/>
      </dsp:nvSpPr>
      <dsp:spPr>
        <a:xfrm>
          <a:off x="3279882" y="4120003"/>
          <a:ext cx="446211" cy="4462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7E089E-73D8-48DE-8143-21D149BB79A3}">
      <dsp:nvSpPr>
        <dsp:cNvPr id="0" name=""/>
        <dsp:cNvSpPr/>
      </dsp:nvSpPr>
      <dsp:spPr>
        <a:xfrm>
          <a:off x="4052509" y="3958444"/>
          <a:ext cx="1813419" cy="769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Methodological Flexibility</a:t>
          </a:r>
        </a:p>
      </dsp:txBody>
      <dsp:txXfrm>
        <a:off x="4052509" y="3958444"/>
        <a:ext cx="1813419" cy="76932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8747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8375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2078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87378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8409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7983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2470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4793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1932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69468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5/8/2024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64066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5/8/2024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912212507"/>
      </p:ext>
    </p:extLst>
  </p:cSld>
  <p:clrMap bg1="dk1" tx1="lt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04" r:id="rId6"/>
    <p:sldLayoutId id="2147483800" r:id="rId7"/>
    <p:sldLayoutId id="2147483801" r:id="rId8"/>
    <p:sldLayoutId id="2147483802" r:id="rId9"/>
    <p:sldLayoutId id="2147483803" r:id="rId10"/>
    <p:sldLayoutId id="21474838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ssets.publishing.service.gov.uk/media/60992b39d3bf7f2888d18f84/DCMS_and_Ipsos_MORI_Understanding_the_AI_Labour_Market_2020_Full_Report.pdf" TargetMode="External"/><Relationship Id="rId2" Type="http://schemas.microsoft.com/office/2018/10/relationships/comments" Target="../comments/modernComment_125_369A16D0.xml"/><Relationship Id="rId1" Type="http://schemas.openxmlformats.org/officeDocument/2006/relationships/slideLayout" Target="../slideLayouts/slideLayout2.xml"/><Relationship Id="rId4" Type="http://schemas.openxmlformats.org/officeDocument/2006/relationships/hyperlink" Target="https://www.gov.uk/government/publications/labour-market-and-skills-projections-2020-to-2035"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128_73A3372E.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p:cNvSpPr>
            <a:spLocks noGrp="1"/>
          </p:cNvSpPr>
          <p:nvPr>
            <p:ph type="ctrTitle"/>
          </p:nvPr>
        </p:nvSpPr>
        <p:spPr>
          <a:xfrm>
            <a:off x="5921829" y="2355272"/>
            <a:ext cx="5639244" cy="1448822"/>
          </a:xfrm>
        </p:spPr>
        <p:txBody>
          <a:bodyPr>
            <a:normAutofit/>
          </a:bodyPr>
          <a:lstStyle/>
          <a:p>
            <a:r>
              <a:rPr lang="en-US">
                <a:latin typeface="Univers Condensed"/>
              </a:rPr>
              <a:t>IBM Skills Build</a:t>
            </a:r>
          </a:p>
        </p:txBody>
      </p:sp>
      <p:sp>
        <p:nvSpPr>
          <p:cNvPr id="3" name="Subtitle 2"/>
          <p:cNvSpPr>
            <a:spLocks noGrp="1"/>
          </p:cNvSpPr>
          <p:nvPr>
            <p:ph type="subTitle" idx="1"/>
          </p:nvPr>
        </p:nvSpPr>
        <p:spPr>
          <a:xfrm>
            <a:off x="6030686" y="4571999"/>
            <a:ext cx="5334000" cy="1524000"/>
          </a:xfrm>
        </p:spPr>
        <p:txBody>
          <a:bodyPr vert="horz" lIns="91440" tIns="45720" rIns="91440" bIns="45720" rtlCol="0" anchor="t">
            <a:normAutofit/>
          </a:bodyPr>
          <a:lstStyle/>
          <a:p>
            <a:r>
              <a:rPr lang="en-US" sz="3200">
                <a:solidFill>
                  <a:schemeClr val="tx1">
                    <a:lumMod val="95000"/>
                  </a:schemeClr>
                </a:solidFill>
                <a:latin typeface="Univers Condensed"/>
              </a:rPr>
              <a:t>09/05/2024</a:t>
            </a:r>
            <a:endParaRPr lang="en-US">
              <a:solidFill>
                <a:schemeClr val="tx1">
                  <a:lumMod val="95000"/>
                </a:schemeClr>
              </a:solidFill>
            </a:endParaRPr>
          </a:p>
          <a:p>
            <a:r>
              <a:rPr lang="en-US" sz="3200">
                <a:solidFill>
                  <a:schemeClr val="tx1">
                    <a:lumMod val="95000"/>
                  </a:schemeClr>
                </a:solidFill>
                <a:latin typeface="Univers Condensed"/>
              </a:rPr>
              <a:t>Group 13 </a:t>
            </a:r>
          </a:p>
        </p:txBody>
      </p:sp>
      <p:pic>
        <p:nvPicPr>
          <p:cNvPr id="11" name="Picture 10" descr="Sphere of mesh and nodes">
            <a:extLst>
              <a:ext uri="{FF2B5EF4-FFF2-40B4-BE49-F238E27FC236}">
                <a16:creationId xmlns:a16="http://schemas.microsoft.com/office/drawing/2014/main" id="{E8C8B900-FA64-9972-2E96-F1AF139E7AB1}"/>
              </a:ext>
            </a:extLst>
          </p:cNvPr>
          <p:cNvPicPr>
            <a:picLocks noChangeAspect="1"/>
          </p:cNvPicPr>
          <p:nvPr/>
        </p:nvPicPr>
        <p:blipFill rotWithShape="1">
          <a:blip r:embed="rId2"/>
          <a:srcRect l="32207" r="2484" b="1"/>
          <a:stretch/>
        </p:blipFill>
        <p:spPr>
          <a:xfrm>
            <a:off x="-77753" y="732510"/>
            <a:ext cx="5333999" cy="6125491"/>
          </a:xfrm>
          <a:custGeom>
            <a:avLst/>
            <a:gdLst/>
            <a:ahLst/>
            <a:cxnLst/>
            <a:rect l="l" t="t" r="r" b="b"/>
            <a:pathLst>
              <a:path w="5333999" h="6125491">
                <a:moveTo>
                  <a:pt x="0" y="0"/>
                </a:moveTo>
                <a:lnTo>
                  <a:pt x="201347" y="12133"/>
                </a:lnTo>
                <a:cubicBezTo>
                  <a:pt x="834520" y="59989"/>
                  <a:pt x="1489622" y="165274"/>
                  <a:pt x="2149412" y="288819"/>
                </a:cubicBezTo>
                <a:cubicBezTo>
                  <a:pt x="4194087" y="671477"/>
                  <a:pt x="4738431" y="1884930"/>
                  <a:pt x="5125148"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p:spPr>
      </p:pic>
      <p:sp>
        <p:nvSpPr>
          <p:cNvPr id="16" name="Freeform: Shape 15">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5" name="Picture 4" descr="Logo downloads | University brand | StaffNet | The University of Manchester">
            <a:extLst>
              <a:ext uri="{FF2B5EF4-FFF2-40B4-BE49-F238E27FC236}">
                <a16:creationId xmlns:a16="http://schemas.microsoft.com/office/drawing/2014/main" id="{CD7C7004-19D6-ADF8-04C3-B37931320ED0}"/>
              </a:ext>
            </a:extLst>
          </p:cNvPr>
          <p:cNvPicPr>
            <a:picLocks noChangeAspect="1"/>
          </p:cNvPicPr>
          <p:nvPr/>
        </p:nvPicPr>
        <p:blipFill rotWithShape="1">
          <a:blip r:embed="rId3"/>
          <a:srcRect l="-6742" t="-4386" r="-749" b="-3509"/>
          <a:stretch/>
        </p:blipFill>
        <p:spPr>
          <a:xfrm>
            <a:off x="9784854" y="340235"/>
            <a:ext cx="1779022" cy="756389"/>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1447-6C44-B6B7-AC30-594FAE75233E}"/>
              </a:ext>
            </a:extLst>
          </p:cNvPr>
          <p:cNvSpPr>
            <a:spLocks noGrp="1"/>
          </p:cNvSpPr>
          <p:nvPr>
            <p:ph type="title"/>
          </p:nvPr>
        </p:nvSpPr>
        <p:spPr>
          <a:xfrm>
            <a:off x="762000" y="189186"/>
            <a:ext cx="10668000" cy="1524000"/>
          </a:xfrm>
        </p:spPr>
        <p:txBody>
          <a:bodyPr/>
          <a:lstStyle/>
          <a:p>
            <a:r>
              <a:rPr lang="en-US">
                <a:latin typeface="Univers Condensed"/>
              </a:rPr>
              <a:t>SOC 2 and SOC 4:</a:t>
            </a:r>
            <a:endParaRPr lang="en-US"/>
          </a:p>
        </p:txBody>
      </p:sp>
      <p:sp>
        <p:nvSpPr>
          <p:cNvPr id="3" name="TextBox 2">
            <a:extLst>
              <a:ext uri="{FF2B5EF4-FFF2-40B4-BE49-F238E27FC236}">
                <a16:creationId xmlns:a16="http://schemas.microsoft.com/office/drawing/2014/main" id="{2E5B0A7F-8EEB-A486-2108-33FB1D7D8BA8}"/>
              </a:ext>
            </a:extLst>
          </p:cNvPr>
          <p:cNvSpPr txBox="1"/>
          <p:nvPr/>
        </p:nvSpPr>
        <p:spPr>
          <a:xfrm>
            <a:off x="667265" y="2891480"/>
            <a:ext cx="524544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Standard Occupational Classification:</a:t>
            </a:r>
            <a:endParaRPr lang="en-US"/>
          </a:p>
          <a:p>
            <a:endParaRPr lang="en-GB"/>
          </a:p>
          <a:p>
            <a:r>
              <a:rPr lang="en-GB"/>
              <a:t>SOC-4 indicates classification by 4-digit code, which is the most granular level. SOC-2 indicates classification by 2-digit code.</a:t>
            </a:r>
            <a:r>
              <a:rPr lang="en-US"/>
              <a:t> </a:t>
            </a:r>
          </a:p>
        </p:txBody>
      </p:sp>
      <p:pic>
        <p:nvPicPr>
          <p:cNvPr id="4" name="Picture 3" descr="A close-up of a chart&#10;&#10;Description automatically generated">
            <a:extLst>
              <a:ext uri="{FF2B5EF4-FFF2-40B4-BE49-F238E27FC236}">
                <a16:creationId xmlns:a16="http://schemas.microsoft.com/office/drawing/2014/main" id="{C56320A7-E2AF-9CFF-184B-E5A92BD22D6F}"/>
              </a:ext>
            </a:extLst>
          </p:cNvPr>
          <p:cNvPicPr>
            <a:picLocks noChangeAspect="1"/>
          </p:cNvPicPr>
          <p:nvPr/>
        </p:nvPicPr>
        <p:blipFill>
          <a:blip r:embed="rId2"/>
          <a:stretch>
            <a:fillRect/>
          </a:stretch>
        </p:blipFill>
        <p:spPr>
          <a:xfrm>
            <a:off x="7051848" y="1299906"/>
            <a:ext cx="2495550" cy="2219325"/>
          </a:xfrm>
          <a:prstGeom prst="rect">
            <a:avLst/>
          </a:prstGeom>
        </p:spPr>
      </p:pic>
      <p:sp>
        <p:nvSpPr>
          <p:cNvPr id="6" name="TextBox 5">
            <a:extLst>
              <a:ext uri="{FF2B5EF4-FFF2-40B4-BE49-F238E27FC236}">
                <a16:creationId xmlns:a16="http://schemas.microsoft.com/office/drawing/2014/main" id="{CAF0C447-4821-6DFB-EE2C-C3C875D1E5BB}"/>
              </a:ext>
            </a:extLst>
          </p:cNvPr>
          <p:cNvSpPr txBox="1"/>
          <p:nvPr/>
        </p:nvSpPr>
        <p:spPr>
          <a:xfrm>
            <a:off x="9831859" y="2325129"/>
            <a:ext cx="5245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SOC2 (Family)</a:t>
            </a:r>
            <a:endParaRPr lang="en-US" b="1"/>
          </a:p>
        </p:txBody>
      </p:sp>
      <p:pic>
        <p:nvPicPr>
          <p:cNvPr id="9" name="Picture 8" descr="A screenshot of a computer&#10;&#10;Description automatically generated">
            <a:extLst>
              <a:ext uri="{FF2B5EF4-FFF2-40B4-BE49-F238E27FC236}">
                <a16:creationId xmlns:a16="http://schemas.microsoft.com/office/drawing/2014/main" id="{A479C40E-51FB-8555-0E9A-F606A9FE5986}"/>
              </a:ext>
            </a:extLst>
          </p:cNvPr>
          <p:cNvPicPr>
            <a:picLocks noChangeAspect="1"/>
          </p:cNvPicPr>
          <p:nvPr/>
        </p:nvPicPr>
        <p:blipFill>
          <a:blip r:embed="rId3"/>
          <a:stretch>
            <a:fillRect/>
          </a:stretch>
        </p:blipFill>
        <p:spPr>
          <a:xfrm>
            <a:off x="7053134" y="3747444"/>
            <a:ext cx="2492976" cy="2071302"/>
          </a:xfrm>
          <a:prstGeom prst="rect">
            <a:avLst/>
          </a:prstGeom>
        </p:spPr>
      </p:pic>
      <p:sp>
        <p:nvSpPr>
          <p:cNvPr id="10" name="TextBox 9">
            <a:extLst>
              <a:ext uri="{FF2B5EF4-FFF2-40B4-BE49-F238E27FC236}">
                <a16:creationId xmlns:a16="http://schemas.microsoft.com/office/drawing/2014/main" id="{719AEB65-7822-6B03-1066-63961FBC6611}"/>
              </a:ext>
            </a:extLst>
          </p:cNvPr>
          <p:cNvSpPr txBox="1"/>
          <p:nvPr/>
        </p:nvSpPr>
        <p:spPr>
          <a:xfrm>
            <a:off x="9831859" y="4600832"/>
            <a:ext cx="52454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SOC4</a:t>
            </a:r>
            <a:endParaRPr lang="en-US" b="1"/>
          </a:p>
        </p:txBody>
      </p:sp>
      <p:pic>
        <p:nvPicPr>
          <p:cNvPr id="16" name="Picture 15" descr="A purple curved line on a black background&#10;&#10;Description automatically generated">
            <a:extLst>
              <a:ext uri="{FF2B5EF4-FFF2-40B4-BE49-F238E27FC236}">
                <a16:creationId xmlns:a16="http://schemas.microsoft.com/office/drawing/2014/main" id="{0A7DCC97-926A-6836-8C37-A9284B5F6F11}"/>
              </a:ext>
            </a:extLst>
          </p:cNvPr>
          <p:cNvPicPr>
            <a:picLocks noChangeAspect="1"/>
          </p:cNvPicPr>
          <p:nvPr/>
        </p:nvPicPr>
        <p:blipFill>
          <a:blip r:embed="rId4"/>
          <a:stretch>
            <a:fillRect/>
          </a:stretch>
        </p:blipFill>
        <p:spPr>
          <a:xfrm>
            <a:off x="6097930" y="2488085"/>
            <a:ext cx="1190625" cy="2077480"/>
          </a:xfrm>
          <a:prstGeom prst="rect">
            <a:avLst/>
          </a:prstGeom>
        </p:spPr>
      </p:pic>
    </p:spTree>
    <p:extLst>
      <p:ext uri="{BB962C8B-B14F-4D97-AF65-F5344CB8AC3E}">
        <p14:creationId xmlns:p14="http://schemas.microsoft.com/office/powerpoint/2010/main" val="2771329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1447-6C44-B6B7-AC30-594FAE75233E}"/>
              </a:ext>
            </a:extLst>
          </p:cNvPr>
          <p:cNvSpPr>
            <a:spLocks noGrp="1"/>
          </p:cNvSpPr>
          <p:nvPr>
            <p:ph type="title"/>
          </p:nvPr>
        </p:nvSpPr>
        <p:spPr>
          <a:xfrm>
            <a:off x="916459" y="0"/>
            <a:ext cx="10668000" cy="1524000"/>
          </a:xfrm>
        </p:spPr>
        <p:txBody>
          <a:bodyPr>
            <a:normAutofit/>
          </a:bodyPr>
          <a:lstStyle/>
          <a:p>
            <a:r>
              <a:rPr lang="en-US" sz="4000" err="1">
                <a:latin typeface="Univers Condensed"/>
              </a:rPr>
              <a:t>XGBoost</a:t>
            </a:r>
            <a:r>
              <a:rPr lang="en-US" sz="4000">
                <a:latin typeface="Univers Condensed"/>
              </a:rPr>
              <a:t> - Labour demand Forecast – 2025 by SOC2</a:t>
            </a:r>
          </a:p>
        </p:txBody>
      </p:sp>
      <p:pic>
        <p:nvPicPr>
          <p:cNvPr id="4" name="Content Placeholder 5" descr="A graph of different colored lines&#10;&#10;Description automatically generated">
            <a:extLst>
              <a:ext uri="{FF2B5EF4-FFF2-40B4-BE49-F238E27FC236}">
                <a16:creationId xmlns:a16="http://schemas.microsoft.com/office/drawing/2014/main" id="{AE7ECACE-E227-8491-854F-9F54997EC7BF}"/>
              </a:ext>
            </a:extLst>
          </p:cNvPr>
          <p:cNvPicPr>
            <a:picLocks noGrp="1" noChangeAspect="1"/>
          </p:cNvPicPr>
          <p:nvPr>
            <p:ph idx="1"/>
          </p:nvPr>
        </p:nvPicPr>
        <p:blipFill>
          <a:blip r:embed="rId2"/>
          <a:stretch>
            <a:fillRect/>
          </a:stretch>
        </p:blipFill>
        <p:spPr>
          <a:xfrm>
            <a:off x="132113" y="1520409"/>
            <a:ext cx="9239887" cy="4046472"/>
          </a:xfrm>
        </p:spPr>
      </p:pic>
      <p:pic>
        <p:nvPicPr>
          <p:cNvPr id="7" name="Content Placeholder 10" descr="A graph with blue and white bars&#10;&#10;Description automatically generated">
            <a:extLst>
              <a:ext uri="{FF2B5EF4-FFF2-40B4-BE49-F238E27FC236}">
                <a16:creationId xmlns:a16="http://schemas.microsoft.com/office/drawing/2014/main" id="{1CFAFBDB-D59A-DB80-06F5-1A248E253690}"/>
              </a:ext>
            </a:extLst>
          </p:cNvPr>
          <p:cNvPicPr>
            <a:picLocks noChangeAspect="1"/>
          </p:cNvPicPr>
          <p:nvPr/>
        </p:nvPicPr>
        <p:blipFill>
          <a:blip r:embed="rId3"/>
          <a:stretch>
            <a:fillRect/>
          </a:stretch>
        </p:blipFill>
        <p:spPr>
          <a:xfrm rot="180000">
            <a:off x="7747412" y="2708967"/>
            <a:ext cx="4217834" cy="3958836"/>
          </a:xfrm>
          <a:prstGeom prst="rect">
            <a:avLst/>
          </a:prstGeom>
        </p:spPr>
      </p:pic>
      <p:sp>
        <p:nvSpPr>
          <p:cNvPr id="9" name="TextBox 8">
            <a:extLst>
              <a:ext uri="{FF2B5EF4-FFF2-40B4-BE49-F238E27FC236}">
                <a16:creationId xmlns:a16="http://schemas.microsoft.com/office/drawing/2014/main" id="{0010F8D9-2122-29F1-29CC-75EDC09142E5}"/>
              </a:ext>
            </a:extLst>
          </p:cNvPr>
          <p:cNvSpPr txBox="1"/>
          <p:nvPr/>
        </p:nvSpPr>
        <p:spPr>
          <a:xfrm>
            <a:off x="451021" y="1213021"/>
            <a:ext cx="72019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Example: SOC21--&gt; Science, research, engineering and technology professionals</a:t>
            </a:r>
            <a:endParaRPr lang="en-US" sz="1400"/>
          </a:p>
        </p:txBody>
      </p:sp>
      <p:graphicFrame>
        <p:nvGraphicFramePr>
          <p:cNvPr id="13" name="Table 12">
            <a:extLst>
              <a:ext uri="{FF2B5EF4-FFF2-40B4-BE49-F238E27FC236}">
                <a16:creationId xmlns:a16="http://schemas.microsoft.com/office/drawing/2014/main" id="{35D78FB9-175C-5931-7286-895EF416506F}"/>
              </a:ext>
            </a:extLst>
          </p:cNvPr>
          <p:cNvGraphicFramePr>
            <a:graphicFrameLocks noGrp="1"/>
          </p:cNvGraphicFramePr>
          <p:nvPr>
            <p:extLst>
              <p:ext uri="{D42A27DB-BD31-4B8C-83A1-F6EECF244321}">
                <p14:modId xmlns:p14="http://schemas.microsoft.com/office/powerpoint/2010/main" val="2181376054"/>
              </p:ext>
            </p:extLst>
          </p:nvPr>
        </p:nvGraphicFramePr>
        <p:xfrm>
          <a:off x="920166" y="5768052"/>
          <a:ext cx="5110224" cy="916529"/>
        </p:xfrm>
        <a:graphic>
          <a:graphicData uri="http://schemas.openxmlformats.org/drawingml/2006/table">
            <a:tbl>
              <a:tblPr firstRow="1" bandRow="1">
                <a:tableStyleId>{9D7B26C5-4107-4FEC-AEDC-1716B250A1EF}</a:tableStyleId>
              </a:tblPr>
              <a:tblGrid>
                <a:gridCol w="2555112">
                  <a:extLst>
                    <a:ext uri="{9D8B030D-6E8A-4147-A177-3AD203B41FA5}">
                      <a16:colId xmlns:a16="http://schemas.microsoft.com/office/drawing/2014/main" val="2116986505"/>
                    </a:ext>
                  </a:extLst>
                </a:gridCol>
                <a:gridCol w="2555112">
                  <a:extLst>
                    <a:ext uri="{9D8B030D-6E8A-4147-A177-3AD203B41FA5}">
                      <a16:colId xmlns:a16="http://schemas.microsoft.com/office/drawing/2014/main" val="596061941"/>
                    </a:ext>
                  </a:extLst>
                </a:gridCol>
              </a:tblGrid>
              <a:tr h="0">
                <a:tc>
                  <a:txBody>
                    <a:bodyPr/>
                    <a:lstStyle/>
                    <a:p>
                      <a:pPr lvl="0" algn="ctr">
                        <a:buNone/>
                      </a:pPr>
                      <a:r>
                        <a:rPr lang="en-US" sz="1200">
                          <a:solidFill>
                            <a:schemeClr val="bg1"/>
                          </a:solidFill>
                        </a:rPr>
                        <a:t>Error type</a:t>
                      </a:r>
                    </a:p>
                  </a:txBody>
                  <a:tcPr>
                    <a:solidFill>
                      <a:schemeClr val="accent1"/>
                    </a:solidFill>
                  </a:tcPr>
                </a:tc>
                <a:tc>
                  <a:txBody>
                    <a:bodyPr/>
                    <a:lstStyle/>
                    <a:p>
                      <a:pPr algn="ctr"/>
                      <a:r>
                        <a:rPr lang="en-US" sz="1200">
                          <a:solidFill>
                            <a:schemeClr val="bg1"/>
                          </a:solidFill>
                        </a:rPr>
                        <a:t>Evaluation: RMSE</a:t>
                      </a:r>
                      <a:endParaRPr lang="en-US">
                        <a:solidFill>
                          <a:schemeClr val="bg1"/>
                        </a:solidFill>
                      </a:endParaRPr>
                    </a:p>
                  </a:txBody>
                  <a:tcPr>
                    <a:solidFill>
                      <a:schemeClr val="accent1"/>
                    </a:solidFill>
                  </a:tcPr>
                </a:tc>
                <a:extLst>
                  <a:ext uri="{0D108BD9-81ED-4DB2-BD59-A6C34878D82A}">
                    <a16:rowId xmlns:a16="http://schemas.microsoft.com/office/drawing/2014/main" val="1895338969"/>
                  </a:ext>
                </a:extLst>
              </a:tr>
              <a:tr h="321105">
                <a:tc>
                  <a:txBody>
                    <a:bodyPr/>
                    <a:lstStyle/>
                    <a:p>
                      <a:pPr marL="0" algn="ctr" defTabSz="914400" rtl="0" eaLnBrk="1" latinLnBrk="0" hangingPunct="1"/>
                      <a:r>
                        <a:rPr lang="en-US" sz="1100" kern="1200">
                          <a:solidFill>
                            <a:srgbClr val="F0F3F0"/>
                          </a:solidFill>
                        </a:rPr>
                        <a:t>Training Error</a:t>
                      </a:r>
                    </a:p>
                  </a:txBody>
                  <a:tcPr anchor="ctr"/>
                </a:tc>
                <a:tc>
                  <a:txBody>
                    <a:bodyPr/>
                    <a:lstStyle/>
                    <a:p>
                      <a:pPr algn="ctr"/>
                      <a:r>
                        <a:rPr lang="en-US" sz="1100">
                          <a:solidFill>
                            <a:srgbClr val="F0F3F0"/>
                          </a:solidFill>
                        </a:rPr>
                        <a:t>0.104</a:t>
                      </a:r>
                    </a:p>
                  </a:txBody>
                  <a:tcPr anchor="ctr"/>
                </a:tc>
                <a:extLst>
                  <a:ext uri="{0D108BD9-81ED-4DB2-BD59-A6C34878D82A}">
                    <a16:rowId xmlns:a16="http://schemas.microsoft.com/office/drawing/2014/main" val="992028696"/>
                  </a:ext>
                </a:extLst>
              </a:tr>
              <a:tr h="321104">
                <a:tc>
                  <a:txBody>
                    <a:bodyPr/>
                    <a:lstStyle/>
                    <a:p>
                      <a:pPr lvl="0" algn="ctr">
                        <a:buNone/>
                      </a:pPr>
                      <a:r>
                        <a:rPr lang="en-US" sz="1100" kern="1200">
                          <a:solidFill>
                            <a:srgbClr val="F0F3F0"/>
                          </a:solidFill>
                        </a:rPr>
                        <a:t>Validation Error</a:t>
                      </a:r>
                    </a:p>
                  </a:txBody>
                  <a:tcPr anchor="ctr"/>
                </a:tc>
                <a:tc>
                  <a:txBody>
                    <a:bodyPr/>
                    <a:lstStyle/>
                    <a:p>
                      <a:pPr lvl="0" algn="ctr">
                        <a:buNone/>
                      </a:pPr>
                      <a:r>
                        <a:rPr lang="en-US" sz="1100">
                          <a:solidFill>
                            <a:srgbClr val="F0F3F0"/>
                          </a:solidFill>
                        </a:rPr>
                        <a:t>0.248</a:t>
                      </a:r>
                    </a:p>
                  </a:txBody>
                  <a:tcPr anchor="ctr"/>
                </a:tc>
                <a:extLst>
                  <a:ext uri="{0D108BD9-81ED-4DB2-BD59-A6C34878D82A}">
                    <a16:rowId xmlns:a16="http://schemas.microsoft.com/office/drawing/2014/main" val="649756978"/>
                  </a:ext>
                </a:extLst>
              </a:tr>
            </a:tbl>
          </a:graphicData>
        </a:graphic>
      </p:graphicFrame>
    </p:spTree>
    <p:extLst>
      <p:ext uri="{BB962C8B-B14F-4D97-AF65-F5344CB8AC3E}">
        <p14:creationId xmlns:p14="http://schemas.microsoft.com/office/powerpoint/2010/main" val="26421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1447-6C44-B6B7-AC30-594FAE75233E}"/>
              </a:ext>
            </a:extLst>
          </p:cNvPr>
          <p:cNvSpPr>
            <a:spLocks noGrp="1"/>
          </p:cNvSpPr>
          <p:nvPr>
            <p:ph type="title"/>
          </p:nvPr>
        </p:nvSpPr>
        <p:spPr>
          <a:xfrm>
            <a:off x="495355" y="0"/>
            <a:ext cx="11700709" cy="1524000"/>
          </a:xfrm>
        </p:spPr>
        <p:txBody>
          <a:bodyPr/>
          <a:lstStyle/>
          <a:p>
            <a:r>
              <a:rPr lang="en-US" err="1">
                <a:latin typeface="Univers Condensed"/>
                <a:ea typeface="+mj-lt"/>
                <a:cs typeface="+mj-lt"/>
              </a:rPr>
              <a:t>XGBoost</a:t>
            </a:r>
            <a:r>
              <a:rPr lang="en-US">
                <a:latin typeface="Univers Condensed"/>
                <a:ea typeface="+mj-lt"/>
                <a:cs typeface="+mj-lt"/>
              </a:rPr>
              <a:t> - Labour demand Forecast – 2025 by SOC4</a:t>
            </a:r>
          </a:p>
        </p:txBody>
      </p:sp>
      <p:pic>
        <p:nvPicPr>
          <p:cNvPr id="9" name="Content Placeholder 3">
            <a:extLst>
              <a:ext uri="{FF2B5EF4-FFF2-40B4-BE49-F238E27FC236}">
                <a16:creationId xmlns:a16="http://schemas.microsoft.com/office/drawing/2014/main" id="{E3E5FB07-162F-25F6-6E95-CEE0B02DB30D}"/>
              </a:ext>
            </a:extLst>
          </p:cNvPr>
          <p:cNvPicPr>
            <a:picLocks noChangeAspect="1"/>
          </p:cNvPicPr>
          <p:nvPr/>
        </p:nvPicPr>
        <p:blipFill>
          <a:blip r:embed="rId2"/>
          <a:stretch>
            <a:fillRect/>
          </a:stretch>
        </p:blipFill>
        <p:spPr>
          <a:xfrm>
            <a:off x="164428" y="1709627"/>
            <a:ext cx="9077982" cy="3417654"/>
          </a:xfrm>
          <a:prstGeom prst="rect">
            <a:avLst/>
          </a:prstGeom>
        </p:spPr>
      </p:pic>
      <p:pic>
        <p:nvPicPr>
          <p:cNvPr id="11" name="Content Placeholder 3" descr="A graph with numbers and lines&#10;&#10;Description automatically generated">
            <a:extLst>
              <a:ext uri="{FF2B5EF4-FFF2-40B4-BE49-F238E27FC236}">
                <a16:creationId xmlns:a16="http://schemas.microsoft.com/office/drawing/2014/main" id="{E3C033CC-D2C3-DC62-5DD4-7BE88647ABAA}"/>
              </a:ext>
            </a:extLst>
          </p:cNvPr>
          <p:cNvPicPr>
            <a:picLocks noChangeAspect="1"/>
          </p:cNvPicPr>
          <p:nvPr/>
        </p:nvPicPr>
        <p:blipFill>
          <a:blip r:embed="rId3"/>
          <a:stretch>
            <a:fillRect/>
          </a:stretch>
        </p:blipFill>
        <p:spPr>
          <a:xfrm rot="180000">
            <a:off x="7783340" y="3959879"/>
            <a:ext cx="4142345" cy="2612166"/>
          </a:xfrm>
          <a:prstGeom prst="rect">
            <a:avLst/>
          </a:prstGeom>
        </p:spPr>
      </p:pic>
      <p:sp>
        <p:nvSpPr>
          <p:cNvPr id="13" name="TextBox 12">
            <a:extLst>
              <a:ext uri="{FF2B5EF4-FFF2-40B4-BE49-F238E27FC236}">
                <a16:creationId xmlns:a16="http://schemas.microsoft.com/office/drawing/2014/main" id="{F8851DB0-F925-439E-DAD4-03217F4A516D}"/>
              </a:ext>
            </a:extLst>
          </p:cNvPr>
          <p:cNvSpPr txBox="1"/>
          <p:nvPr/>
        </p:nvSpPr>
        <p:spPr>
          <a:xfrm>
            <a:off x="852616" y="1367481"/>
            <a:ext cx="52454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Example: SOC2132 -&gt; IT Managers</a:t>
            </a:r>
            <a:endParaRPr lang="en-US" sz="1400"/>
          </a:p>
        </p:txBody>
      </p:sp>
      <p:graphicFrame>
        <p:nvGraphicFramePr>
          <p:cNvPr id="21" name="Table 20">
            <a:extLst>
              <a:ext uri="{FF2B5EF4-FFF2-40B4-BE49-F238E27FC236}">
                <a16:creationId xmlns:a16="http://schemas.microsoft.com/office/drawing/2014/main" id="{8501C256-F8F3-E29E-70B6-BA88C36B7023}"/>
              </a:ext>
            </a:extLst>
          </p:cNvPr>
          <p:cNvGraphicFramePr>
            <a:graphicFrameLocks noGrp="1"/>
          </p:cNvGraphicFramePr>
          <p:nvPr>
            <p:extLst>
              <p:ext uri="{D42A27DB-BD31-4B8C-83A1-F6EECF244321}">
                <p14:modId xmlns:p14="http://schemas.microsoft.com/office/powerpoint/2010/main" val="1189279407"/>
              </p:ext>
            </p:extLst>
          </p:nvPr>
        </p:nvGraphicFramePr>
        <p:xfrm>
          <a:off x="920166" y="5431584"/>
          <a:ext cx="5110224" cy="916529"/>
        </p:xfrm>
        <a:graphic>
          <a:graphicData uri="http://schemas.openxmlformats.org/drawingml/2006/table">
            <a:tbl>
              <a:tblPr firstRow="1" bandRow="1">
                <a:tableStyleId>{9D7B26C5-4107-4FEC-AEDC-1716B250A1EF}</a:tableStyleId>
              </a:tblPr>
              <a:tblGrid>
                <a:gridCol w="2555112">
                  <a:extLst>
                    <a:ext uri="{9D8B030D-6E8A-4147-A177-3AD203B41FA5}">
                      <a16:colId xmlns:a16="http://schemas.microsoft.com/office/drawing/2014/main" val="2116986505"/>
                    </a:ext>
                  </a:extLst>
                </a:gridCol>
                <a:gridCol w="2555112">
                  <a:extLst>
                    <a:ext uri="{9D8B030D-6E8A-4147-A177-3AD203B41FA5}">
                      <a16:colId xmlns:a16="http://schemas.microsoft.com/office/drawing/2014/main" val="596061941"/>
                    </a:ext>
                  </a:extLst>
                </a:gridCol>
              </a:tblGrid>
              <a:tr h="0">
                <a:tc>
                  <a:txBody>
                    <a:bodyPr/>
                    <a:lstStyle/>
                    <a:p>
                      <a:pPr lvl="0" algn="ctr">
                        <a:buNone/>
                      </a:pPr>
                      <a:r>
                        <a:rPr lang="en-US" sz="1200">
                          <a:solidFill>
                            <a:schemeClr val="bg1"/>
                          </a:solidFill>
                        </a:rPr>
                        <a:t>Error type</a:t>
                      </a:r>
                    </a:p>
                  </a:txBody>
                  <a:tcPr>
                    <a:solidFill>
                      <a:schemeClr val="accent1"/>
                    </a:solidFill>
                  </a:tcPr>
                </a:tc>
                <a:tc>
                  <a:txBody>
                    <a:bodyPr/>
                    <a:lstStyle/>
                    <a:p>
                      <a:pPr algn="ctr"/>
                      <a:r>
                        <a:rPr lang="en-US" sz="1200">
                          <a:solidFill>
                            <a:schemeClr val="bg1"/>
                          </a:solidFill>
                        </a:rPr>
                        <a:t>Evaluation: RMSE</a:t>
                      </a:r>
                      <a:endParaRPr lang="en-US">
                        <a:solidFill>
                          <a:schemeClr val="bg1"/>
                        </a:solidFill>
                      </a:endParaRPr>
                    </a:p>
                  </a:txBody>
                  <a:tcPr>
                    <a:solidFill>
                      <a:schemeClr val="accent1"/>
                    </a:solidFill>
                  </a:tcPr>
                </a:tc>
                <a:extLst>
                  <a:ext uri="{0D108BD9-81ED-4DB2-BD59-A6C34878D82A}">
                    <a16:rowId xmlns:a16="http://schemas.microsoft.com/office/drawing/2014/main" val="1895338969"/>
                  </a:ext>
                </a:extLst>
              </a:tr>
              <a:tr h="321105">
                <a:tc>
                  <a:txBody>
                    <a:bodyPr/>
                    <a:lstStyle/>
                    <a:p>
                      <a:pPr marL="0" algn="ctr" defTabSz="914400" rtl="0" eaLnBrk="1" latinLnBrk="0" hangingPunct="1"/>
                      <a:r>
                        <a:rPr lang="en-US" sz="1100" kern="1200">
                          <a:solidFill>
                            <a:srgbClr val="F0F3F0"/>
                          </a:solidFill>
                        </a:rPr>
                        <a:t>Training Error</a:t>
                      </a:r>
                    </a:p>
                  </a:txBody>
                  <a:tcPr anchor="ctr"/>
                </a:tc>
                <a:tc>
                  <a:txBody>
                    <a:bodyPr/>
                    <a:lstStyle/>
                    <a:p>
                      <a:pPr lvl="0" algn="ctr">
                        <a:buNone/>
                      </a:pPr>
                      <a:r>
                        <a:rPr lang="en-US" sz="1100">
                          <a:solidFill>
                            <a:srgbClr val="F0F3F0"/>
                          </a:solidFill>
                        </a:rPr>
                        <a:t>0.43</a:t>
                      </a:r>
                      <a:endParaRPr lang="en-US"/>
                    </a:p>
                  </a:txBody>
                  <a:tcPr anchor="ctr"/>
                </a:tc>
                <a:extLst>
                  <a:ext uri="{0D108BD9-81ED-4DB2-BD59-A6C34878D82A}">
                    <a16:rowId xmlns:a16="http://schemas.microsoft.com/office/drawing/2014/main" val="992028696"/>
                  </a:ext>
                </a:extLst>
              </a:tr>
              <a:tr h="321104">
                <a:tc>
                  <a:txBody>
                    <a:bodyPr/>
                    <a:lstStyle/>
                    <a:p>
                      <a:pPr lvl="0" algn="ctr">
                        <a:buNone/>
                      </a:pPr>
                      <a:r>
                        <a:rPr lang="en-US" sz="1100" kern="1200">
                          <a:solidFill>
                            <a:srgbClr val="F0F3F0"/>
                          </a:solidFill>
                        </a:rPr>
                        <a:t>Validation Error</a:t>
                      </a:r>
                    </a:p>
                  </a:txBody>
                  <a:tcPr anchor="ctr"/>
                </a:tc>
                <a:tc>
                  <a:txBody>
                    <a:bodyPr/>
                    <a:lstStyle/>
                    <a:p>
                      <a:pPr lvl="0" algn="ctr">
                        <a:buNone/>
                      </a:pPr>
                      <a:r>
                        <a:rPr lang="en-US" sz="1100">
                          <a:solidFill>
                            <a:srgbClr val="F0F3F0"/>
                          </a:solidFill>
                        </a:rPr>
                        <a:t>0.48</a:t>
                      </a:r>
                    </a:p>
                  </a:txBody>
                  <a:tcPr anchor="ctr"/>
                </a:tc>
                <a:extLst>
                  <a:ext uri="{0D108BD9-81ED-4DB2-BD59-A6C34878D82A}">
                    <a16:rowId xmlns:a16="http://schemas.microsoft.com/office/drawing/2014/main" val="649756978"/>
                  </a:ext>
                </a:extLst>
              </a:tr>
            </a:tbl>
          </a:graphicData>
        </a:graphic>
      </p:graphicFrame>
    </p:spTree>
    <p:extLst>
      <p:ext uri="{BB962C8B-B14F-4D97-AF65-F5344CB8AC3E}">
        <p14:creationId xmlns:p14="http://schemas.microsoft.com/office/powerpoint/2010/main" val="3542444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8E6C-7194-DDFA-B29C-809FA338BF78}"/>
              </a:ext>
            </a:extLst>
          </p:cNvPr>
          <p:cNvSpPr>
            <a:spLocks noGrp="1"/>
          </p:cNvSpPr>
          <p:nvPr>
            <p:ph type="title"/>
          </p:nvPr>
        </p:nvSpPr>
        <p:spPr>
          <a:xfrm>
            <a:off x="762000" y="9896"/>
            <a:ext cx="10668000" cy="1524000"/>
          </a:xfrm>
        </p:spPr>
        <p:txBody>
          <a:bodyPr/>
          <a:lstStyle/>
          <a:p>
            <a:r>
              <a:rPr lang="en-US">
                <a:latin typeface="Univers Condensed"/>
              </a:rPr>
              <a:t>Importance Index</a:t>
            </a:r>
          </a:p>
        </p:txBody>
      </p:sp>
      <p:pic>
        <p:nvPicPr>
          <p:cNvPr id="7" name="Picture 6" descr="A diagram of a graph&#10;&#10;Description automatically generated">
            <a:extLst>
              <a:ext uri="{FF2B5EF4-FFF2-40B4-BE49-F238E27FC236}">
                <a16:creationId xmlns:a16="http://schemas.microsoft.com/office/drawing/2014/main" id="{9733BCF1-9A95-29E3-4765-E9DE3E8F8E97}"/>
              </a:ext>
            </a:extLst>
          </p:cNvPr>
          <p:cNvPicPr>
            <a:picLocks noChangeAspect="1"/>
          </p:cNvPicPr>
          <p:nvPr/>
        </p:nvPicPr>
        <p:blipFill>
          <a:blip r:embed="rId2"/>
          <a:stretch>
            <a:fillRect/>
          </a:stretch>
        </p:blipFill>
        <p:spPr>
          <a:xfrm>
            <a:off x="0" y="451021"/>
            <a:ext cx="12192000" cy="5008605"/>
          </a:xfrm>
          <a:prstGeom prst="rect">
            <a:avLst/>
          </a:prstGeom>
        </p:spPr>
      </p:pic>
      <p:sp>
        <p:nvSpPr>
          <p:cNvPr id="9" name="TextBox 8">
            <a:extLst>
              <a:ext uri="{FF2B5EF4-FFF2-40B4-BE49-F238E27FC236}">
                <a16:creationId xmlns:a16="http://schemas.microsoft.com/office/drawing/2014/main" id="{123E3EA4-0C0C-992E-6D33-84DB483597FC}"/>
              </a:ext>
            </a:extLst>
          </p:cNvPr>
          <p:cNvSpPr txBox="1"/>
          <p:nvPr/>
        </p:nvSpPr>
        <p:spPr>
          <a:xfrm>
            <a:off x="383274" y="5069256"/>
            <a:ext cx="7136010" cy="24827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 </a:t>
            </a:r>
            <a:r>
              <a:rPr lang="en-US" sz="1600" u="sng">
                <a:ea typeface="+mn-lt"/>
                <a:cs typeface="+mn-lt"/>
              </a:rPr>
              <a:t>Results: Top 4 most important SOC4 for partner</a:t>
            </a:r>
            <a:endParaRPr lang="en-US" sz="1600" u="sng"/>
          </a:p>
          <a:p>
            <a:endParaRPr lang="en-US" sz="1600" u="sng">
              <a:ea typeface="+mn-lt"/>
              <a:cs typeface="+mn-lt"/>
            </a:endParaRPr>
          </a:p>
          <a:p>
            <a:pPr>
              <a:buFont typeface="Arial"/>
              <a:buChar char="•"/>
            </a:pPr>
            <a:r>
              <a:rPr lang="en-US" sz="1600">
                <a:ea typeface="+mn-lt"/>
                <a:cs typeface="+mn-lt"/>
              </a:rPr>
              <a:t> Programmers and software development professionals - SOC2134 </a:t>
            </a:r>
            <a:endParaRPr lang="en-US" sz="1600"/>
          </a:p>
          <a:p>
            <a:pPr>
              <a:buFont typeface="Arial"/>
              <a:buChar char="•"/>
            </a:pPr>
            <a:r>
              <a:rPr lang="en-US" sz="1600">
                <a:ea typeface="+mn-lt"/>
                <a:cs typeface="+mn-lt"/>
              </a:rPr>
              <a:t> IT Managers - SOC2132 </a:t>
            </a:r>
            <a:endParaRPr lang="en-US">
              <a:ea typeface="+mn-lt"/>
              <a:cs typeface="+mn-lt"/>
            </a:endParaRPr>
          </a:p>
          <a:p>
            <a:pPr>
              <a:buFont typeface="Arial"/>
              <a:buChar char="•"/>
            </a:pPr>
            <a:r>
              <a:rPr lang="en-US" sz="1600">
                <a:ea typeface="+mn-lt"/>
                <a:cs typeface="+mn-lt"/>
              </a:rPr>
              <a:t> Business and financial project management professionals - SOC2440  </a:t>
            </a:r>
            <a:endParaRPr lang="en-US">
              <a:ea typeface="+mn-lt"/>
              <a:cs typeface="+mn-lt"/>
            </a:endParaRPr>
          </a:p>
          <a:p>
            <a:pPr>
              <a:buFont typeface="Arial"/>
              <a:buChar char="•"/>
            </a:pPr>
            <a:r>
              <a:rPr lang="en-US" sz="1600">
                <a:ea typeface="+mn-lt"/>
                <a:cs typeface="+mn-lt"/>
              </a:rPr>
              <a:t> IT project managers - SOC2131 </a:t>
            </a:r>
            <a:endParaRPr lang="en-US" sz="1600">
              <a:cs typeface="Arial"/>
            </a:endParaRPr>
          </a:p>
          <a:p>
            <a:endParaRPr lang="en-US" sz="1600" b="1" u="sng">
              <a:cs typeface="Arial"/>
            </a:endParaRPr>
          </a:p>
          <a:p>
            <a:endParaRPr lang="en-US" sz="1100">
              <a:cs typeface="Arial"/>
            </a:endParaRPr>
          </a:p>
          <a:p>
            <a:pPr marL="342900" indent="-342900">
              <a:spcBef>
                <a:spcPts val="1000"/>
              </a:spcBef>
              <a:buFont typeface="Arial"/>
              <a:buChar char="•"/>
            </a:pPr>
            <a:endParaRPr lang="en-US" sz="2400">
              <a:cs typeface="Arial"/>
            </a:endParaRPr>
          </a:p>
        </p:txBody>
      </p:sp>
    </p:spTree>
    <p:extLst>
      <p:ext uri="{BB962C8B-B14F-4D97-AF65-F5344CB8AC3E}">
        <p14:creationId xmlns:p14="http://schemas.microsoft.com/office/powerpoint/2010/main" val="253225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8E6C-7194-DDFA-B29C-809FA338BF78}"/>
              </a:ext>
            </a:extLst>
          </p:cNvPr>
          <p:cNvSpPr>
            <a:spLocks noGrp="1"/>
          </p:cNvSpPr>
          <p:nvPr>
            <p:ph type="title"/>
          </p:nvPr>
        </p:nvSpPr>
        <p:spPr>
          <a:xfrm>
            <a:off x="762000" y="2666599"/>
            <a:ext cx="3830595" cy="1534297"/>
          </a:xfrm>
        </p:spPr>
        <p:txBody>
          <a:bodyPr/>
          <a:lstStyle/>
          <a:p>
            <a:r>
              <a:rPr lang="en-US">
                <a:latin typeface="Univers Condensed"/>
              </a:rPr>
              <a:t>Importance Index - Table</a:t>
            </a:r>
            <a:endParaRPr lang="en-US"/>
          </a:p>
        </p:txBody>
      </p:sp>
      <p:pic>
        <p:nvPicPr>
          <p:cNvPr id="4" name="Content Placeholder 3">
            <a:extLst>
              <a:ext uri="{FF2B5EF4-FFF2-40B4-BE49-F238E27FC236}">
                <a16:creationId xmlns:a16="http://schemas.microsoft.com/office/drawing/2014/main" id="{4452801C-7668-BC3D-AE8C-0E62219DE4B0}"/>
              </a:ext>
            </a:extLst>
          </p:cNvPr>
          <p:cNvPicPr>
            <a:picLocks noGrp="1" noChangeAspect="1"/>
          </p:cNvPicPr>
          <p:nvPr>
            <p:ph idx="1"/>
          </p:nvPr>
        </p:nvPicPr>
        <p:blipFill>
          <a:blip r:embed="rId2"/>
          <a:stretch>
            <a:fillRect/>
          </a:stretch>
        </p:blipFill>
        <p:spPr>
          <a:xfrm>
            <a:off x="5095139" y="154900"/>
            <a:ext cx="6582995" cy="6551758"/>
          </a:xfrm>
        </p:spPr>
      </p:pic>
      <p:cxnSp>
        <p:nvCxnSpPr>
          <p:cNvPr id="6" name="Straight Arrow Connector 5">
            <a:extLst>
              <a:ext uri="{FF2B5EF4-FFF2-40B4-BE49-F238E27FC236}">
                <a16:creationId xmlns:a16="http://schemas.microsoft.com/office/drawing/2014/main" id="{AAF13329-4372-49B2-AEC1-DE21A23BFC90}"/>
              </a:ext>
            </a:extLst>
          </p:cNvPr>
          <p:cNvCxnSpPr/>
          <p:nvPr/>
        </p:nvCxnSpPr>
        <p:spPr>
          <a:xfrm flipV="1">
            <a:off x="4181678" y="462357"/>
            <a:ext cx="809296" cy="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9A6AE63-1455-CBC1-9354-BEF28EBB51A4}"/>
              </a:ext>
            </a:extLst>
          </p:cNvPr>
          <p:cNvCxnSpPr>
            <a:cxnSpLocks/>
          </p:cNvCxnSpPr>
          <p:nvPr/>
        </p:nvCxnSpPr>
        <p:spPr>
          <a:xfrm flipV="1">
            <a:off x="4181678" y="1294541"/>
            <a:ext cx="809296" cy="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23E6F80-272A-7494-BF4F-039DA3C87CBB}"/>
              </a:ext>
            </a:extLst>
          </p:cNvPr>
          <p:cNvCxnSpPr>
            <a:cxnSpLocks/>
          </p:cNvCxnSpPr>
          <p:nvPr/>
        </p:nvCxnSpPr>
        <p:spPr>
          <a:xfrm flipV="1">
            <a:off x="4181678" y="1715646"/>
            <a:ext cx="809296" cy="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9C01720-463C-E0C5-A2BF-3A72046A3964}"/>
              </a:ext>
            </a:extLst>
          </p:cNvPr>
          <p:cNvCxnSpPr>
            <a:cxnSpLocks/>
          </p:cNvCxnSpPr>
          <p:nvPr/>
        </p:nvCxnSpPr>
        <p:spPr>
          <a:xfrm flipV="1">
            <a:off x="4181678" y="6137251"/>
            <a:ext cx="809296" cy="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71CCA3C-13D4-419B-C8EB-6884106AFFB1}"/>
              </a:ext>
            </a:extLst>
          </p:cNvPr>
          <p:cNvCxnSpPr>
            <a:cxnSpLocks/>
          </p:cNvCxnSpPr>
          <p:nvPr/>
        </p:nvCxnSpPr>
        <p:spPr>
          <a:xfrm flipV="1">
            <a:off x="682493" y="5004277"/>
            <a:ext cx="809296" cy="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544E5B-2D36-DBFA-CD7A-270D06103497}"/>
              </a:ext>
            </a:extLst>
          </p:cNvPr>
          <p:cNvSpPr txBox="1"/>
          <p:nvPr/>
        </p:nvSpPr>
        <p:spPr>
          <a:xfrm>
            <a:off x="1526274" y="4818598"/>
            <a:ext cx="7136010" cy="12516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Selected SOC4 for IBM</a:t>
            </a:r>
            <a:endParaRPr lang="en-US"/>
          </a:p>
          <a:p>
            <a:endParaRPr lang="en-US" sz="1600" b="1" u="sng">
              <a:cs typeface="Arial"/>
            </a:endParaRPr>
          </a:p>
          <a:p>
            <a:endParaRPr lang="en-US" sz="1100">
              <a:cs typeface="Arial"/>
            </a:endParaRPr>
          </a:p>
          <a:p>
            <a:pPr marL="342900" indent="-342900">
              <a:spcBef>
                <a:spcPts val="1000"/>
              </a:spcBef>
              <a:buFont typeface="Arial"/>
              <a:buChar char="•"/>
            </a:pPr>
            <a:endParaRPr lang="en-US" sz="2400">
              <a:cs typeface="Arial"/>
            </a:endParaRPr>
          </a:p>
        </p:txBody>
      </p:sp>
    </p:spTree>
    <p:extLst>
      <p:ext uri="{BB962C8B-B14F-4D97-AF65-F5344CB8AC3E}">
        <p14:creationId xmlns:p14="http://schemas.microsoft.com/office/powerpoint/2010/main" val="2413773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8E6C-7194-DDFA-B29C-809FA338BF78}"/>
              </a:ext>
            </a:extLst>
          </p:cNvPr>
          <p:cNvSpPr>
            <a:spLocks noGrp="1"/>
          </p:cNvSpPr>
          <p:nvPr>
            <p:ph type="title"/>
          </p:nvPr>
        </p:nvSpPr>
        <p:spPr>
          <a:xfrm>
            <a:off x="512885" y="-117231"/>
            <a:ext cx="11282325" cy="1524000"/>
          </a:xfrm>
        </p:spPr>
        <p:txBody>
          <a:bodyPr/>
          <a:lstStyle/>
          <a:p>
            <a:r>
              <a:rPr lang="en-US">
                <a:latin typeface="Univers Condensed"/>
              </a:rPr>
              <a:t>Scraping: Most Prevalent Skills ( &gt;14,000 Posts)</a:t>
            </a:r>
          </a:p>
        </p:txBody>
      </p:sp>
      <p:pic>
        <p:nvPicPr>
          <p:cNvPr id="4" name="Content Placeholder 3" descr="A blue and yellow pie chart&#10;&#10;Description automatically generated">
            <a:extLst>
              <a:ext uri="{FF2B5EF4-FFF2-40B4-BE49-F238E27FC236}">
                <a16:creationId xmlns:a16="http://schemas.microsoft.com/office/drawing/2014/main" id="{17E66635-7700-6F27-B700-9CD62C30CA1D}"/>
              </a:ext>
            </a:extLst>
          </p:cNvPr>
          <p:cNvPicPr>
            <a:picLocks noGrp="1" noChangeAspect="1"/>
          </p:cNvPicPr>
          <p:nvPr>
            <p:ph idx="1"/>
          </p:nvPr>
        </p:nvPicPr>
        <p:blipFill>
          <a:blip r:embed="rId2"/>
          <a:stretch>
            <a:fillRect/>
          </a:stretch>
        </p:blipFill>
        <p:spPr>
          <a:xfrm>
            <a:off x="6884208" y="1715253"/>
            <a:ext cx="4898571" cy="4114800"/>
          </a:xfrm>
        </p:spPr>
      </p:pic>
      <p:pic>
        <p:nvPicPr>
          <p:cNvPr id="5" name="Picture 4">
            <a:extLst>
              <a:ext uri="{FF2B5EF4-FFF2-40B4-BE49-F238E27FC236}">
                <a16:creationId xmlns:a16="http://schemas.microsoft.com/office/drawing/2014/main" id="{0538666C-C293-8837-C338-AD61262ED028}"/>
              </a:ext>
            </a:extLst>
          </p:cNvPr>
          <p:cNvPicPr>
            <a:picLocks noChangeAspect="1"/>
          </p:cNvPicPr>
          <p:nvPr/>
        </p:nvPicPr>
        <p:blipFill>
          <a:blip r:embed="rId3"/>
          <a:stretch>
            <a:fillRect/>
          </a:stretch>
        </p:blipFill>
        <p:spPr>
          <a:xfrm>
            <a:off x="515042" y="1712501"/>
            <a:ext cx="5978769" cy="4114800"/>
          </a:xfrm>
          <a:prstGeom prst="rect">
            <a:avLst/>
          </a:prstGeom>
        </p:spPr>
      </p:pic>
    </p:spTree>
    <p:extLst>
      <p:ext uri="{BB962C8B-B14F-4D97-AF65-F5344CB8AC3E}">
        <p14:creationId xmlns:p14="http://schemas.microsoft.com/office/powerpoint/2010/main" val="3361376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68E6C-7194-DDFA-B29C-809FA338BF78}"/>
              </a:ext>
            </a:extLst>
          </p:cNvPr>
          <p:cNvSpPr>
            <a:spLocks noGrp="1"/>
          </p:cNvSpPr>
          <p:nvPr>
            <p:ph type="title"/>
          </p:nvPr>
        </p:nvSpPr>
        <p:spPr>
          <a:xfrm>
            <a:off x="512885" y="-117231"/>
            <a:ext cx="10668000" cy="1524000"/>
          </a:xfrm>
        </p:spPr>
        <p:txBody>
          <a:bodyPr/>
          <a:lstStyle/>
          <a:p>
            <a:r>
              <a:rPr lang="en-US">
                <a:latin typeface="Univers Condensed"/>
              </a:rPr>
              <a:t>Scraping: Skills by Postings</a:t>
            </a:r>
          </a:p>
        </p:txBody>
      </p:sp>
      <p:pic>
        <p:nvPicPr>
          <p:cNvPr id="7" name="Content Placeholder 6">
            <a:extLst>
              <a:ext uri="{FF2B5EF4-FFF2-40B4-BE49-F238E27FC236}">
                <a16:creationId xmlns:a16="http://schemas.microsoft.com/office/drawing/2014/main" id="{D8248414-12F2-FF1B-F249-2CBF9561FC9A}"/>
              </a:ext>
            </a:extLst>
          </p:cNvPr>
          <p:cNvPicPr>
            <a:picLocks noGrp="1" noChangeAspect="1"/>
          </p:cNvPicPr>
          <p:nvPr>
            <p:ph idx="1"/>
          </p:nvPr>
        </p:nvPicPr>
        <p:blipFill>
          <a:blip r:embed="rId2"/>
          <a:stretch>
            <a:fillRect/>
          </a:stretch>
        </p:blipFill>
        <p:spPr>
          <a:xfrm>
            <a:off x="512885" y="1928280"/>
            <a:ext cx="6359769" cy="3771523"/>
          </a:xfrm>
        </p:spPr>
      </p:pic>
      <p:pic>
        <p:nvPicPr>
          <p:cNvPr id="8" name="Picture 7" descr="Pie charts of software engineers&#10;&#10;Description automatically generated">
            <a:extLst>
              <a:ext uri="{FF2B5EF4-FFF2-40B4-BE49-F238E27FC236}">
                <a16:creationId xmlns:a16="http://schemas.microsoft.com/office/drawing/2014/main" id="{3AD5D4EC-86EF-E120-C034-8052E51EC57D}"/>
              </a:ext>
            </a:extLst>
          </p:cNvPr>
          <p:cNvPicPr>
            <a:picLocks noChangeAspect="1"/>
          </p:cNvPicPr>
          <p:nvPr/>
        </p:nvPicPr>
        <p:blipFill>
          <a:blip r:embed="rId3"/>
          <a:stretch>
            <a:fillRect/>
          </a:stretch>
        </p:blipFill>
        <p:spPr>
          <a:xfrm>
            <a:off x="7089394" y="327171"/>
            <a:ext cx="4919377" cy="3083749"/>
          </a:xfrm>
          <a:prstGeom prst="rect">
            <a:avLst/>
          </a:prstGeom>
        </p:spPr>
      </p:pic>
      <p:pic>
        <p:nvPicPr>
          <p:cNvPr id="9" name="Picture 8" descr="A pie chart with numbers and text&#10;&#10;Description automatically generated">
            <a:extLst>
              <a:ext uri="{FF2B5EF4-FFF2-40B4-BE49-F238E27FC236}">
                <a16:creationId xmlns:a16="http://schemas.microsoft.com/office/drawing/2014/main" id="{D4FA7DC9-399A-E4CF-31D3-B5A7DAC76BA9}"/>
              </a:ext>
            </a:extLst>
          </p:cNvPr>
          <p:cNvPicPr>
            <a:picLocks noChangeAspect="1"/>
          </p:cNvPicPr>
          <p:nvPr/>
        </p:nvPicPr>
        <p:blipFill>
          <a:blip r:embed="rId4"/>
          <a:stretch>
            <a:fillRect/>
          </a:stretch>
        </p:blipFill>
        <p:spPr>
          <a:xfrm>
            <a:off x="7103253" y="3588051"/>
            <a:ext cx="4911424" cy="3107945"/>
          </a:xfrm>
          <a:prstGeom prst="rect">
            <a:avLst/>
          </a:prstGeom>
        </p:spPr>
      </p:pic>
    </p:spTree>
    <p:extLst>
      <p:ext uri="{BB962C8B-B14F-4D97-AF65-F5344CB8AC3E}">
        <p14:creationId xmlns:p14="http://schemas.microsoft.com/office/powerpoint/2010/main" val="3814852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B86B-E756-96A3-4BAA-A0817C492051}"/>
              </a:ext>
            </a:extLst>
          </p:cNvPr>
          <p:cNvSpPr>
            <a:spLocks noGrp="1"/>
          </p:cNvSpPr>
          <p:nvPr>
            <p:ph type="title"/>
          </p:nvPr>
        </p:nvSpPr>
        <p:spPr>
          <a:xfrm>
            <a:off x="646386" y="0"/>
            <a:ext cx="10668000" cy="1524000"/>
          </a:xfrm>
        </p:spPr>
        <p:txBody>
          <a:bodyPr/>
          <a:lstStyle/>
          <a:p>
            <a:r>
              <a:rPr lang="en-US">
                <a:latin typeface="Univers Condensed"/>
              </a:rPr>
              <a:t>Scraping: Key Takeaways</a:t>
            </a:r>
            <a:endParaRPr lang="en-US"/>
          </a:p>
        </p:txBody>
      </p:sp>
      <p:sp>
        <p:nvSpPr>
          <p:cNvPr id="4" name="TextBox 3">
            <a:extLst>
              <a:ext uri="{FF2B5EF4-FFF2-40B4-BE49-F238E27FC236}">
                <a16:creationId xmlns:a16="http://schemas.microsoft.com/office/drawing/2014/main" id="{BFD3B203-DFBF-BE32-4C8F-8196A9A9A8D4}"/>
              </a:ext>
            </a:extLst>
          </p:cNvPr>
          <p:cNvSpPr txBox="1"/>
          <p:nvPr/>
        </p:nvSpPr>
        <p:spPr>
          <a:xfrm>
            <a:off x="645645" y="1524582"/>
            <a:ext cx="824652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Over 14,000+ unique job postings scraped and analyzed</a:t>
            </a:r>
          </a:p>
          <a:p>
            <a:pPr marL="342900" indent="-342900">
              <a:buFont typeface="Arial"/>
              <a:buChar char="•"/>
            </a:pPr>
            <a:r>
              <a:rPr lang="en-US" sz="2400">
                <a:ea typeface="+mn-lt"/>
                <a:cs typeface="+mn-lt"/>
              </a:rPr>
              <a:t>Overwhelming need for basic and advanced IT skills, and literacy</a:t>
            </a:r>
            <a:endParaRPr lang="en-US">
              <a:ea typeface="+mn-lt"/>
              <a:cs typeface="+mn-lt"/>
            </a:endParaRPr>
          </a:p>
          <a:p>
            <a:pPr marL="342900" indent="-342900">
              <a:buFont typeface="Arial"/>
              <a:buChar char="•"/>
            </a:pPr>
            <a:r>
              <a:rPr lang="en-US" sz="2400"/>
              <a:t>Strong desire for soft skills across all levels, from Juniors to Managers</a:t>
            </a:r>
          </a:p>
          <a:p>
            <a:pPr marL="342900" indent="-342900">
              <a:buFont typeface="Arial"/>
              <a:buChar char="•"/>
            </a:pPr>
            <a:r>
              <a:rPr lang="en-US" sz="2400"/>
              <a:t>Soft skills on par with Technical skills in terms of market requirements</a:t>
            </a:r>
          </a:p>
          <a:p>
            <a:pPr marL="342900" indent="-342900">
              <a:buFont typeface="Arial"/>
              <a:buChar char="•"/>
            </a:pPr>
            <a:r>
              <a:rPr lang="en-US" sz="2400"/>
              <a:t>Despite the skill overlap between postings, each Tech Stack still requires expertise in different specific programming languages or frameworks</a:t>
            </a:r>
          </a:p>
          <a:p>
            <a:pPr marL="342900" indent="-342900">
              <a:buFont typeface="Arial"/>
              <a:buChar char="•"/>
            </a:pPr>
            <a:r>
              <a:rPr lang="en-US" sz="2400"/>
              <a:t>Emerging new positions and skills (NLP, </a:t>
            </a:r>
            <a:r>
              <a:rPr lang="en-US" sz="2400" err="1"/>
              <a:t>GenAI</a:t>
            </a:r>
            <a:r>
              <a:rPr lang="en-US" sz="2400"/>
              <a:t>, </a:t>
            </a:r>
            <a:r>
              <a:rPr lang="en-US" sz="2400" err="1"/>
              <a:t>xAI</a:t>
            </a:r>
            <a:r>
              <a:rPr lang="en-US" sz="2400"/>
              <a:t>)</a:t>
            </a:r>
          </a:p>
          <a:p>
            <a:pPr marL="342900" indent="-342900">
              <a:buFont typeface="Arial"/>
              <a:buChar char="•"/>
            </a:pPr>
            <a:endParaRPr lang="en-US" sz="2400"/>
          </a:p>
          <a:p>
            <a:pPr marL="342900" indent="-342900">
              <a:buFont typeface="Arial"/>
              <a:buChar char="•"/>
            </a:pPr>
            <a:endParaRPr lang="en-US" sz="2400"/>
          </a:p>
          <a:p>
            <a:pPr marL="342900" indent="-342900">
              <a:buFont typeface="Arial"/>
              <a:buChar char="•"/>
            </a:pPr>
            <a:endParaRPr lang="en-US" sz="2400"/>
          </a:p>
        </p:txBody>
      </p:sp>
      <p:pic>
        <p:nvPicPr>
          <p:cNvPr id="5" name="Picture 4" descr="Task PNGs for Free Download">
            <a:extLst>
              <a:ext uri="{FF2B5EF4-FFF2-40B4-BE49-F238E27FC236}">
                <a16:creationId xmlns:a16="http://schemas.microsoft.com/office/drawing/2014/main" id="{E4006201-8AD5-9104-40C7-1A4164849375}"/>
              </a:ext>
            </a:extLst>
          </p:cNvPr>
          <p:cNvPicPr>
            <a:picLocks noChangeAspect="1"/>
          </p:cNvPicPr>
          <p:nvPr/>
        </p:nvPicPr>
        <p:blipFill>
          <a:blip r:embed="rId2"/>
          <a:stretch>
            <a:fillRect/>
          </a:stretch>
        </p:blipFill>
        <p:spPr>
          <a:xfrm rot="180000">
            <a:off x="8780312" y="2223366"/>
            <a:ext cx="2743200" cy="2743200"/>
          </a:xfrm>
          <a:prstGeom prst="rect">
            <a:avLst/>
          </a:prstGeom>
        </p:spPr>
      </p:pic>
    </p:spTree>
    <p:extLst>
      <p:ext uri="{BB962C8B-B14F-4D97-AF65-F5344CB8AC3E}">
        <p14:creationId xmlns:p14="http://schemas.microsoft.com/office/powerpoint/2010/main" val="399284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659027" y="-270"/>
            <a:ext cx="11429999" cy="1534297"/>
          </a:xfrm>
        </p:spPr>
        <p:txBody>
          <a:bodyPr/>
          <a:lstStyle/>
          <a:p>
            <a:r>
              <a:rPr lang="en-US">
                <a:latin typeface="Univers Condensed"/>
              </a:rPr>
              <a:t> Regional GAP </a:t>
            </a:r>
            <a:r>
              <a:rPr lang="en-US" i="1">
                <a:latin typeface="Univers Condensed"/>
              </a:rPr>
              <a:t>Index </a:t>
            </a:r>
            <a:r>
              <a:rPr lang="en-US">
                <a:latin typeface="Univers Condensed"/>
              </a:rPr>
              <a:t>  - Regional GAP Importance</a:t>
            </a:r>
          </a:p>
        </p:txBody>
      </p:sp>
      <p:pic>
        <p:nvPicPr>
          <p:cNvPr id="4" name="Picture 3" descr="A black background with white text&#10;&#10;Description automatically generated">
            <a:extLst>
              <a:ext uri="{FF2B5EF4-FFF2-40B4-BE49-F238E27FC236}">
                <a16:creationId xmlns:a16="http://schemas.microsoft.com/office/drawing/2014/main" id="{1239B100-E0EE-2CAC-9B6C-7381EA9A0A9F}"/>
              </a:ext>
            </a:extLst>
          </p:cNvPr>
          <p:cNvPicPr>
            <a:picLocks noChangeAspect="1"/>
          </p:cNvPicPr>
          <p:nvPr/>
        </p:nvPicPr>
        <p:blipFill>
          <a:blip r:embed="rId2"/>
          <a:stretch>
            <a:fillRect/>
          </a:stretch>
        </p:blipFill>
        <p:spPr>
          <a:xfrm>
            <a:off x="757663" y="1534172"/>
            <a:ext cx="10008974" cy="3995602"/>
          </a:xfrm>
          <a:prstGeom prst="rect">
            <a:avLst/>
          </a:prstGeom>
        </p:spPr>
      </p:pic>
    </p:spTree>
    <p:extLst>
      <p:ext uri="{BB962C8B-B14F-4D97-AF65-F5344CB8AC3E}">
        <p14:creationId xmlns:p14="http://schemas.microsoft.com/office/powerpoint/2010/main" val="315578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F904BC-4703-8FAF-ABA3-0A7B9048772F}"/>
              </a:ext>
            </a:extLst>
          </p:cNvPr>
          <p:cNvSpPr>
            <a:spLocks noGrp="1"/>
          </p:cNvSpPr>
          <p:nvPr>
            <p:ph type="title"/>
          </p:nvPr>
        </p:nvSpPr>
        <p:spPr>
          <a:xfrm>
            <a:off x="440318" y="-237787"/>
            <a:ext cx="10813914" cy="1524000"/>
          </a:xfrm>
        </p:spPr>
        <p:txBody>
          <a:bodyPr>
            <a:normAutofit/>
          </a:bodyPr>
          <a:lstStyle/>
          <a:p>
            <a:r>
              <a:rPr lang="en-US" sz="3200">
                <a:latin typeface="Univers Condensed"/>
              </a:rPr>
              <a:t>Gap Index – Selected SOC4</a:t>
            </a:r>
          </a:p>
        </p:txBody>
      </p:sp>
      <p:pic>
        <p:nvPicPr>
          <p:cNvPr id="7" name="Picture 6" descr="A screenshot of a map&#10;&#10;Description automatically generated">
            <a:extLst>
              <a:ext uri="{FF2B5EF4-FFF2-40B4-BE49-F238E27FC236}">
                <a16:creationId xmlns:a16="http://schemas.microsoft.com/office/drawing/2014/main" id="{5606BFEA-CB89-7D8D-18B4-3E392B04A9A9}"/>
              </a:ext>
            </a:extLst>
          </p:cNvPr>
          <p:cNvPicPr>
            <a:picLocks noChangeAspect="1"/>
          </p:cNvPicPr>
          <p:nvPr/>
        </p:nvPicPr>
        <p:blipFill>
          <a:blip r:embed="rId2"/>
          <a:stretch>
            <a:fillRect/>
          </a:stretch>
        </p:blipFill>
        <p:spPr>
          <a:xfrm>
            <a:off x="-1152" y="835609"/>
            <a:ext cx="6040468" cy="6030295"/>
          </a:xfrm>
          <a:prstGeom prst="rect">
            <a:avLst/>
          </a:prstGeom>
        </p:spPr>
      </p:pic>
      <p:sp>
        <p:nvSpPr>
          <p:cNvPr id="9" name="Title 4">
            <a:extLst>
              <a:ext uri="{FF2B5EF4-FFF2-40B4-BE49-F238E27FC236}">
                <a16:creationId xmlns:a16="http://schemas.microsoft.com/office/drawing/2014/main" id="{9A80054A-B71E-A819-0738-87F1595D6274}"/>
              </a:ext>
            </a:extLst>
          </p:cNvPr>
          <p:cNvSpPr txBox="1">
            <a:spLocks/>
          </p:cNvSpPr>
          <p:nvPr/>
        </p:nvSpPr>
        <p:spPr>
          <a:xfrm>
            <a:off x="6247879" y="-247553"/>
            <a:ext cx="10792297"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Univers Condensed"/>
              </a:rPr>
              <a:t>Gap Importance – Selected SOC4</a:t>
            </a:r>
          </a:p>
        </p:txBody>
      </p:sp>
      <p:pic>
        <p:nvPicPr>
          <p:cNvPr id="11" name="Picture 10" descr="A screenshot of a map&#10;&#10;Description automatically generated">
            <a:extLst>
              <a:ext uri="{FF2B5EF4-FFF2-40B4-BE49-F238E27FC236}">
                <a16:creationId xmlns:a16="http://schemas.microsoft.com/office/drawing/2014/main" id="{C908D3DF-9094-130C-6D4C-818F8C3F227D}"/>
              </a:ext>
            </a:extLst>
          </p:cNvPr>
          <p:cNvPicPr>
            <a:picLocks noChangeAspect="1"/>
          </p:cNvPicPr>
          <p:nvPr/>
        </p:nvPicPr>
        <p:blipFill>
          <a:blip r:embed="rId3"/>
          <a:stretch>
            <a:fillRect/>
          </a:stretch>
        </p:blipFill>
        <p:spPr>
          <a:xfrm>
            <a:off x="6157059" y="836949"/>
            <a:ext cx="6040367" cy="6041103"/>
          </a:xfrm>
          <a:prstGeom prst="rect">
            <a:avLst/>
          </a:prstGeom>
        </p:spPr>
      </p:pic>
      <p:cxnSp>
        <p:nvCxnSpPr>
          <p:cNvPr id="2" name="Straight Arrow Connector 1">
            <a:extLst>
              <a:ext uri="{FF2B5EF4-FFF2-40B4-BE49-F238E27FC236}">
                <a16:creationId xmlns:a16="http://schemas.microsoft.com/office/drawing/2014/main" id="{07E5C6E5-C6A6-136C-46A4-4DB389EAA8A1}"/>
              </a:ext>
            </a:extLst>
          </p:cNvPr>
          <p:cNvCxnSpPr/>
          <p:nvPr/>
        </p:nvCxnSpPr>
        <p:spPr>
          <a:xfrm>
            <a:off x="6085973" y="10026"/>
            <a:ext cx="10026" cy="6858000"/>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533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B86B-E756-96A3-4BAA-A0817C492051}"/>
              </a:ext>
            </a:extLst>
          </p:cNvPr>
          <p:cNvSpPr>
            <a:spLocks noGrp="1"/>
          </p:cNvSpPr>
          <p:nvPr>
            <p:ph type="title"/>
          </p:nvPr>
        </p:nvSpPr>
        <p:spPr>
          <a:xfrm>
            <a:off x="651641" y="0"/>
            <a:ext cx="10668000" cy="1524000"/>
          </a:xfrm>
        </p:spPr>
        <p:txBody>
          <a:bodyPr/>
          <a:lstStyle/>
          <a:p>
            <a:r>
              <a:rPr lang="en-US">
                <a:latin typeface="Univers Condensed"/>
              </a:rPr>
              <a:t>Context</a:t>
            </a:r>
          </a:p>
        </p:txBody>
      </p:sp>
      <p:pic>
        <p:nvPicPr>
          <p:cNvPr id="3" name="Picture 2" descr="A group of people sitting on a brick bench&#10;&#10;Description automatically generated">
            <a:extLst>
              <a:ext uri="{FF2B5EF4-FFF2-40B4-BE49-F238E27FC236}">
                <a16:creationId xmlns:a16="http://schemas.microsoft.com/office/drawing/2014/main" id="{FF9EA632-AC83-EBA6-C310-DF1500AAB839}"/>
              </a:ext>
            </a:extLst>
          </p:cNvPr>
          <p:cNvPicPr>
            <a:picLocks noChangeAspect="1"/>
          </p:cNvPicPr>
          <p:nvPr/>
        </p:nvPicPr>
        <p:blipFill rotWithShape="1">
          <a:blip r:embed="rId2"/>
          <a:srcRect r="28592"/>
          <a:stretch/>
        </p:blipFill>
        <p:spPr>
          <a:xfrm>
            <a:off x="6097081" y="1005314"/>
            <a:ext cx="5144820" cy="363674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173B239F-82A7-2888-AE2B-53F19E1F6E09}"/>
              </a:ext>
            </a:extLst>
          </p:cNvPr>
          <p:cNvSpPr txBox="1"/>
          <p:nvPr/>
        </p:nvSpPr>
        <p:spPr>
          <a:xfrm>
            <a:off x="651641" y="1798318"/>
            <a:ext cx="5161630" cy="51501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spcBef>
                <a:spcPts val="1000"/>
              </a:spcBef>
              <a:buFont typeface="Arial"/>
              <a:buChar char="•"/>
            </a:pPr>
            <a:r>
              <a:rPr lang="en-US" sz="2400">
                <a:solidFill>
                  <a:srgbClr val="FFFFFF"/>
                </a:solidFill>
                <a:ea typeface="+mn-lt"/>
                <a:cs typeface="+mn-lt"/>
              </a:rPr>
              <a:t>IBM Skills Build program: Established in 2005 as the IBM Academic Initiative.</a:t>
            </a:r>
            <a:endParaRPr lang="en-US"/>
          </a:p>
          <a:p>
            <a:pPr marL="342900" indent="-342900" algn="just">
              <a:spcBef>
                <a:spcPts val="1000"/>
              </a:spcBef>
              <a:buFont typeface="Arial"/>
              <a:buChar char="•"/>
            </a:pPr>
            <a:r>
              <a:rPr lang="en-US" sz="2400"/>
              <a:t>Educational platform that provides free access to digital skills and training on topics such as: AI, IBM Cloud, Data Science, etc.</a:t>
            </a:r>
          </a:p>
          <a:p>
            <a:pPr marL="342900" indent="-342900" algn="just">
              <a:spcBef>
                <a:spcPts val="1000"/>
              </a:spcBef>
              <a:buFont typeface="Arial"/>
              <a:buChar char="•"/>
            </a:pPr>
            <a:r>
              <a:rPr lang="en-US" sz="2400"/>
              <a:t>"We're skilling 30 million people globally by 2030"</a:t>
            </a:r>
          </a:p>
          <a:p>
            <a:pPr marL="342900" indent="-342900" algn="just">
              <a:buFont typeface="Arial"/>
              <a:buChar char="•"/>
            </a:pPr>
            <a:endParaRPr lang="en-US" sz="2400"/>
          </a:p>
          <a:p>
            <a:pPr marL="342900" indent="-342900" algn="just">
              <a:buFont typeface="Arial"/>
              <a:buChar char="•"/>
            </a:pPr>
            <a:endParaRPr lang="en-US" sz="2400"/>
          </a:p>
          <a:p>
            <a:pPr marL="342900" indent="-342900" algn="just">
              <a:buFont typeface="Arial"/>
              <a:buChar char="•"/>
            </a:pPr>
            <a:endParaRPr lang="en-US" sz="2400"/>
          </a:p>
        </p:txBody>
      </p:sp>
      <p:pic>
        <p:nvPicPr>
          <p:cNvPr id="7" name="Picture 6" descr="A screenshot of a computer&#10;&#10;Description automatically generated">
            <a:extLst>
              <a:ext uri="{FF2B5EF4-FFF2-40B4-BE49-F238E27FC236}">
                <a16:creationId xmlns:a16="http://schemas.microsoft.com/office/drawing/2014/main" id="{E240769F-95C4-F426-1BE9-04AE29425C3A}"/>
              </a:ext>
            </a:extLst>
          </p:cNvPr>
          <p:cNvPicPr>
            <a:picLocks noChangeAspect="1"/>
          </p:cNvPicPr>
          <p:nvPr/>
        </p:nvPicPr>
        <p:blipFill>
          <a:blip r:embed="rId3"/>
          <a:stretch>
            <a:fillRect/>
          </a:stretch>
        </p:blipFill>
        <p:spPr>
          <a:xfrm rot="120000">
            <a:off x="6339191" y="3289902"/>
            <a:ext cx="5398852" cy="270470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25C75A6-9DAA-78B6-E4B7-663F70FE52AA}"/>
              </a:ext>
            </a:extLst>
          </p:cNvPr>
          <p:cNvSpPr txBox="1"/>
          <p:nvPr/>
        </p:nvSpPr>
        <p:spPr>
          <a:xfrm>
            <a:off x="9743088" y="6007710"/>
            <a:ext cx="49041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www.skillsbuild.org/</a:t>
            </a:r>
            <a:endParaRPr lang="en-US" sz="1200"/>
          </a:p>
        </p:txBody>
      </p:sp>
    </p:spTree>
    <p:extLst>
      <p:ext uri="{BB962C8B-B14F-4D97-AF65-F5344CB8AC3E}">
        <p14:creationId xmlns:p14="http://schemas.microsoft.com/office/powerpoint/2010/main" val="894128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4036541" y="2842318"/>
            <a:ext cx="10668000" cy="923193"/>
          </a:xfrm>
        </p:spPr>
        <p:txBody>
          <a:bodyPr/>
          <a:lstStyle/>
          <a:p>
            <a:r>
              <a:rPr lang="en-US">
                <a:latin typeface="Univers Condensed"/>
              </a:rPr>
              <a:t>Industry Analysis</a:t>
            </a:r>
          </a:p>
        </p:txBody>
      </p:sp>
    </p:spTree>
    <p:extLst>
      <p:ext uri="{BB962C8B-B14F-4D97-AF65-F5344CB8AC3E}">
        <p14:creationId xmlns:p14="http://schemas.microsoft.com/office/powerpoint/2010/main" val="1784556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762000" y="185615"/>
            <a:ext cx="10668000" cy="923193"/>
          </a:xfrm>
        </p:spPr>
        <p:txBody>
          <a:bodyPr/>
          <a:lstStyle/>
          <a:p>
            <a:r>
              <a:rPr lang="en-US">
                <a:latin typeface="Univers Condensed"/>
              </a:rPr>
              <a:t>Industry Analysis: IT/Computing Services</a:t>
            </a:r>
          </a:p>
        </p:txBody>
      </p:sp>
      <p:pic>
        <p:nvPicPr>
          <p:cNvPr id="6" name="Picture 5" descr="A graph of different colored lines&#10;&#10;Description automatically generated">
            <a:extLst>
              <a:ext uri="{FF2B5EF4-FFF2-40B4-BE49-F238E27FC236}">
                <a16:creationId xmlns:a16="http://schemas.microsoft.com/office/drawing/2014/main" id="{666DF208-4F3A-3997-090F-6C732AEA6605}"/>
              </a:ext>
            </a:extLst>
          </p:cNvPr>
          <p:cNvPicPr>
            <a:picLocks noChangeAspect="1"/>
          </p:cNvPicPr>
          <p:nvPr/>
        </p:nvPicPr>
        <p:blipFill>
          <a:blip r:embed="rId2"/>
          <a:stretch>
            <a:fillRect/>
          </a:stretch>
        </p:blipFill>
        <p:spPr>
          <a:xfrm>
            <a:off x="372920" y="1114315"/>
            <a:ext cx="5350167" cy="5130800"/>
          </a:xfrm>
          <a:prstGeom prst="rect">
            <a:avLst/>
          </a:prstGeom>
        </p:spPr>
      </p:pic>
      <p:pic>
        <p:nvPicPr>
          <p:cNvPr id="7" name="Picture 6" descr="A graph of different colored lines&#10;&#10;Description automatically generated">
            <a:extLst>
              <a:ext uri="{FF2B5EF4-FFF2-40B4-BE49-F238E27FC236}">
                <a16:creationId xmlns:a16="http://schemas.microsoft.com/office/drawing/2014/main" id="{72BD8A22-5EF6-BCD4-BD19-1FDF4793A63A}"/>
              </a:ext>
            </a:extLst>
          </p:cNvPr>
          <p:cNvPicPr>
            <a:picLocks noChangeAspect="1"/>
          </p:cNvPicPr>
          <p:nvPr/>
        </p:nvPicPr>
        <p:blipFill>
          <a:blip r:embed="rId3"/>
          <a:stretch>
            <a:fillRect/>
          </a:stretch>
        </p:blipFill>
        <p:spPr>
          <a:xfrm>
            <a:off x="6390766" y="1114315"/>
            <a:ext cx="5342059" cy="5135684"/>
          </a:xfrm>
          <a:prstGeom prst="rect">
            <a:avLst/>
          </a:prstGeom>
        </p:spPr>
      </p:pic>
    </p:spTree>
    <p:extLst>
      <p:ext uri="{BB962C8B-B14F-4D97-AF65-F5344CB8AC3E}">
        <p14:creationId xmlns:p14="http://schemas.microsoft.com/office/powerpoint/2010/main" val="3962317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762000" y="185615"/>
            <a:ext cx="10668000" cy="923193"/>
          </a:xfrm>
        </p:spPr>
        <p:txBody>
          <a:bodyPr/>
          <a:lstStyle/>
          <a:p>
            <a:r>
              <a:rPr lang="en-US">
                <a:latin typeface="Univers Condensed"/>
              </a:rPr>
              <a:t>Industry Analysis: Finance and Research</a:t>
            </a:r>
          </a:p>
        </p:txBody>
      </p:sp>
      <p:pic>
        <p:nvPicPr>
          <p:cNvPr id="5" name="Picture 4" descr="A graph of different colored lines&#10;&#10;Description automatically generated">
            <a:extLst>
              <a:ext uri="{FF2B5EF4-FFF2-40B4-BE49-F238E27FC236}">
                <a16:creationId xmlns:a16="http://schemas.microsoft.com/office/drawing/2014/main" id="{6AFA8FE0-D799-FDFE-00BC-30A987CFE706}"/>
              </a:ext>
            </a:extLst>
          </p:cNvPr>
          <p:cNvPicPr>
            <a:picLocks noChangeAspect="1"/>
          </p:cNvPicPr>
          <p:nvPr/>
        </p:nvPicPr>
        <p:blipFill>
          <a:blip r:embed="rId2"/>
          <a:stretch>
            <a:fillRect/>
          </a:stretch>
        </p:blipFill>
        <p:spPr>
          <a:xfrm>
            <a:off x="6600800" y="1107831"/>
            <a:ext cx="5258886" cy="4994031"/>
          </a:xfrm>
          <a:prstGeom prst="rect">
            <a:avLst/>
          </a:prstGeom>
        </p:spPr>
      </p:pic>
      <p:pic>
        <p:nvPicPr>
          <p:cNvPr id="6" name="Picture 5" descr="A graph of different colored lines&#10;&#10;Description automatically generated">
            <a:extLst>
              <a:ext uri="{FF2B5EF4-FFF2-40B4-BE49-F238E27FC236}">
                <a16:creationId xmlns:a16="http://schemas.microsoft.com/office/drawing/2014/main" id="{AE27685D-E7B7-8472-003D-427CE63E66F6}"/>
              </a:ext>
            </a:extLst>
          </p:cNvPr>
          <p:cNvPicPr>
            <a:picLocks noChangeAspect="1"/>
          </p:cNvPicPr>
          <p:nvPr/>
        </p:nvPicPr>
        <p:blipFill>
          <a:blip r:embed="rId3"/>
          <a:stretch>
            <a:fillRect/>
          </a:stretch>
        </p:blipFill>
        <p:spPr>
          <a:xfrm>
            <a:off x="416877" y="1117600"/>
            <a:ext cx="5262237" cy="4984261"/>
          </a:xfrm>
          <a:prstGeom prst="rect">
            <a:avLst/>
          </a:prstGeom>
        </p:spPr>
      </p:pic>
    </p:spTree>
    <p:extLst>
      <p:ext uri="{BB962C8B-B14F-4D97-AF65-F5344CB8AC3E}">
        <p14:creationId xmlns:p14="http://schemas.microsoft.com/office/powerpoint/2010/main" val="3494784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762000" y="191010"/>
            <a:ext cx="10668000" cy="1524000"/>
          </a:xfrm>
        </p:spPr>
        <p:txBody>
          <a:bodyPr/>
          <a:lstStyle/>
          <a:p>
            <a:r>
              <a:rPr lang="en-US">
                <a:latin typeface="Univers Condensed"/>
                <a:ea typeface="+mj-lt"/>
                <a:cs typeface="+mj-lt"/>
              </a:rPr>
              <a:t>Industry 2035 Key Takeaways:</a:t>
            </a:r>
            <a:endParaRPr lang="en-US"/>
          </a:p>
        </p:txBody>
      </p:sp>
      <p:sp>
        <p:nvSpPr>
          <p:cNvPr id="5" name="TextBox 4">
            <a:extLst>
              <a:ext uri="{FF2B5EF4-FFF2-40B4-BE49-F238E27FC236}">
                <a16:creationId xmlns:a16="http://schemas.microsoft.com/office/drawing/2014/main" id="{4321C1BF-AA1E-E6B4-2207-C8632F88AB46}"/>
              </a:ext>
            </a:extLst>
          </p:cNvPr>
          <p:cNvSpPr txBox="1"/>
          <p:nvPr/>
        </p:nvSpPr>
        <p:spPr>
          <a:xfrm>
            <a:off x="282522" y="1714787"/>
            <a:ext cx="7438662" cy="42986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spcBef>
                <a:spcPts val="800"/>
              </a:spcBef>
            </a:pPr>
            <a:endParaRPr lang="en-US" sz="2400">
              <a:cs typeface="Arial"/>
            </a:endParaRPr>
          </a:p>
          <a:p>
            <a:pPr marL="800100" lvl="1" indent="-342900">
              <a:spcBef>
                <a:spcPts val="800"/>
              </a:spcBef>
              <a:buFont typeface="Arial"/>
              <a:buChar char="•"/>
            </a:pPr>
            <a:r>
              <a:rPr lang="en-US" sz="2400">
                <a:cs typeface="Arial"/>
              </a:rPr>
              <a:t>Steady growth of analyzed markets regarding Higher Education</a:t>
            </a:r>
            <a:endParaRPr lang="en-US" sz="1600">
              <a:cs typeface="Arial"/>
            </a:endParaRPr>
          </a:p>
          <a:p>
            <a:pPr marL="800100" lvl="1" indent="-342900">
              <a:spcBef>
                <a:spcPts val="800"/>
              </a:spcBef>
              <a:buFont typeface="Arial"/>
              <a:buChar char="•"/>
            </a:pPr>
            <a:r>
              <a:rPr lang="en-US" sz="2400">
                <a:cs typeface="Arial"/>
              </a:rPr>
              <a:t>Software and Data related skills predicted to increase in demand</a:t>
            </a:r>
            <a:endParaRPr lang="en-US" sz="1600">
              <a:cs typeface="Arial"/>
            </a:endParaRPr>
          </a:p>
          <a:p>
            <a:pPr marL="800100" lvl="1" indent="-342900">
              <a:spcBef>
                <a:spcPts val="800"/>
              </a:spcBef>
              <a:buFont typeface="Arial"/>
              <a:buChar char="•"/>
            </a:pPr>
            <a:r>
              <a:rPr lang="en-US" sz="2400">
                <a:cs typeface="Arial"/>
              </a:rPr>
              <a:t>Soft skills shortage/requirement becoming more evident</a:t>
            </a:r>
            <a:endParaRPr lang="en-US" sz="1600">
              <a:cs typeface="Arial"/>
            </a:endParaRPr>
          </a:p>
          <a:p>
            <a:pPr marL="800100" lvl="1" indent="-342900">
              <a:spcBef>
                <a:spcPts val="800"/>
              </a:spcBef>
              <a:buFont typeface="Arial"/>
              <a:buChar char="•"/>
            </a:pPr>
            <a:r>
              <a:rPr lang="en-US" sz="2400">
                <a:cs typeface="Arial"/>
              </a:rPr>
              <a:t>Need for further education in several Tech stacks, including novel ones</a:t>
            </a:r>
            <a:endParaRPr lang="en-US" sz="1600">
              <a:cs typeface="Arial"/>
            </a:endParaRPr>
          </a:p>
          <a:p>
            <a:pPr marL="914400" lvl="1">
              <a:spcBef>
                <a:spcPts val="800"/>
              </a:spcBef>
              <a:buFont typeface="Arial"/>
              <a:buChar char="•"/>
            </a:pPr>
            <a:endParaRPr lang="en-US" sz="2400">
              <a:cs typeface="Arial"/>
            </a:endParaRPr>
          </a:p>
        </p:txBody>
      </p:sp>
      <p:pic>
        <p:nvPicPr>
          <p:cNvPr id="8" name="Picture 7" descr="Take away Special Flat icon">
            <a:extLst>
              <a:ext uri="{FF2B5EF4-FFF2-40B4-BE49-F238E27FC236}">
                <a16:creationId xmlns:a16="http://schemas.microsoft.com/office/drawing/2014/main" id="{86851A67-8C81-FD13-6160-20574EFA7A71}"/>
              </a:ext>
            </a:extLst>
          </p:cNvPr>
          <p:cNvPicPr>
            <a:picLocks noChangeAspect="1"/>
          </p:cNvPicPr>
          <p:nvPr/>
        </p:nvPicPr>
        <p:blipFill>
          <a:blip r:embed="rId2"/>
          <a:stretch>
            <a:fillRect/>
          </a:stretch>
        </p:blipFill>
        <p:spPr>
          <a:xfrm>
            <a:off x="7885670" y="2036806"/>
            <a:ext cx="3175686" cy="3175686"/>
          </a:xfrm>
          <a:prstGeom prst="rect">
            <a:avLst/>
          </a:prstGeom>
        </p:spPr>
      </p:pic>
    </p:spTree>
    <p:extLst>
      <p:ext uri="{BB962C8B-B14F-4D97-AF65-F5344CB8AC3E}">
        <p14:creationId xmlns:p14="http://schemas.microsoft.com/office/powerpoint/2010/main" val="615936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3154225" y="2812239"/>
            <a:ext cx="10668000" cy="923193"/>
          </a:xfrm>
        </p:spPr>
        <p:txBody>
          <a:bodyPr/>
          <a:lstStyle/>
          <a:p>
            <a:r>
              <a:rPr lang="en-US">
                <a:latin typeface="Univers Condensed"/>
              </a:rPr>
              <a:t>IBM Recommendations</a:t>
            </a:r>
            <a:endParaRPr lang="en-US"/>
          </a:p>
        </p:txBody>
      </p:sp>
    </p:spTree>
    <p:extLst>
      <p:ext uri="{BB962C8B-B14F-4D97-AF65-F5344CB8AC3E}">
        <p14:creationId xmlns:p14="http://schemas.microsoft.com/office/powerpoint/2010/main" val="2159804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301255" y="1987"/>
            <a:ext cx="10668000" cy="1524000"/>
          </a:xfrm>
        </p:spPr>
        <p:txBody>
          <a:bodyPr/>
          <a:lstStyle/>
          <a:p>
            <a:r>
              <a:rPr lang="en-US">
                <a:latin typeface="Univers Condensed"/>
              </a:rPr>
              <a:t>Recommendations to IBM - Platform</a:t>
            </a:r>
          </a:p>
        </p:txBody>
      </p:sp>
      <p:pic>
        <p:nvPicPr>
          <p:cNvPr id="7" name="Picture 6" descr="A light bulb with a lightning bolt&#10;&#10;Description automatically generated">
            <a:extLst>
              <a:ext uri="{FF2B5EF4-FFF2-40B4-BE49-F238E27FC236}">
                <a16:creationId xmlns:a16="http://schemas.microsoft.com/office/drawing/2014/main" id="{54CC89F9-1DB2-2CA0-AA32-4A12D917F1A4}"/>
              </a:ext>
            </a:extLst>
          </p:cNvPr>
          <p:cNvPicPr>
            <a:picLocks noChangeAspect="1"/>
          </p:cNvPicPr>
          <p:nvPr/>
        </p:nvPicPr>
        <p:blipFill>
          <a:blip r:embed="rId2"/>
          <a:stretch>
            <a:fillRect/>
          </a:stretch>
        </p:blipFill>
        <p:spPr>
          <a:xfrm>
            <a:off x="10971871" y="207703"/>
            <a:ext cx="1328615" cy="1312812"/>
          </a:xfrm>
          <a:prstGeom prst="rect">
            <a:avLst/>
          </a:prstGeom>
        </p:spPr>
      </p:pic>
      <p:graphicFrame>
        <p:nvGraphicFramePr>
          <p:cNvPr id="5" name="Table 4">
            <a:extLst>
              <a:ext uri="{FF2B5EF4-FFF2-40B4-BE49-F238E27FC236}">
                <a16:creationId xmlns:a16="http://schemas.microsoft.com/office/drawing/2014/main" id="{AEF1A567-EEEE-E89F-9A34-0EB4C1355B4E}"/>
              </a:ext>
            </a:extLst>
          </p:cNvPr>
          <p:cNvGraphicFramePr>
            <a:graphicFrameLocks noGrp="1"/>
          </p:cNvGraphicFramePr>
          <p:nvPr>
            <p:extLst>
              <p:ext uri="{D42A27DB-BD31-4B8C-83A1-F6EECF244321}">
                <p14:modId xmlns:p14="http://schemas.microsoft.com/office/powerpoint/2010/main" val="2799953437"/>
              </p:ext>
            </p:extLst>
          </p:nvPr>
        </p:nvGraphicFramePr>
        <p:xfrm>
          <a:off x="712519" y="1039090"/>
          <a:ext cx="10551255" cy="5671446"/>
        </p:xfrm>
        <a:graphic>
          <a:graphicData uri="http://schemas.openxmlformats.org/drawingml/2006/table">
            <a:tbl>
              <a:tblPr firstRow="1" firstCol="1" bandRow="1"/>
              <a:tblGrid>
                <a:gridCol w="3295402">
                  <a:extLst>
                    <a:ext uri="{9D8B030D-6E8A-4147-A177-3AD203B41FA5}">
                      <a16:colId xmlns:a16="http://schemas.microsoft.com/office/drawing/2014/main" val="2231213090"/>
                    </a:ext>
                  </a:extLst>
                </a:gridCol>
                <a:gridCol w="7255853">
                  <a:extLst>
                    <a:ext uri="{9D8B030D-6E8A-4147-A177-3AD203B41FA5}">
                      <a16:colId xmlns:a16="http://schemas.microsoft.com/office/drawing/2014/main" val="2961038181"/>
                    </a:ext>
                  </a:extLst>
                </a:gridCol>
              </a:tblGrid>
              <a:tr h="239419">
                <a:tc>
                  <a:txBody>
                    <a:bodyPr/>
                    <a:lstStyle/>
                    <a:p>
                      <a:pPr marL="0" marR="0" algn="ctr">
                        <a:lnSpc>
                          <a:spcPct val="150000"/>
                        </a:lnSpc>
                        <a:spcBef>
                          <a:spcPts val="0"/>
                        </a:spcBef>
                        <a:spcAft>
                          <a:spcPts val="0"/>
                        </a:spcAft>
                      </a:pPr>
                      <a:r>
                        <a:rPr lang="en-GB" sz="1050" b="1">
                          <a:latin typeface="Avenir Next LT Pro"/>
                        </a:rPr>
                        <a:t>Challenge</a:t>
                      </a:r>
                      <a:endParaRPr lang="en-US" sz="1050" b="1">
                        <a:latin typeface="Avenir Next LT Pro"/>
                      </a:endParaRPr>
                    </a:p>
                  </a:txBody>
                  <a:tcPr marL="18507" marR="18507" marT="0" marB="0">
                    <a:lnL w="12700" cap="flat" cmpd="sng" algn="ctr">
                      <a:solidFill>
                        <a:srgbClr val="156082"/>
                      </a:solidFill>
                      <a:prstDash val="solid"/>
                      <a:round/>
                      <a:headEnd type="none" w="med" len="med"/>
                      <a:tailEnd type="none" w="med" len="med"/>
                    </a:lnL>
                    <a:lnR>
                      <a:noFill/>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000000"/>
                    </a:solidFill>
                  </a:tcPr>
                </a:tc>
                <a:tc>
                  <a:txBody>
                    <a:bodyPr/>
                    <a:lstStyle/>
                    <a:p>
                      <a:pPr marL="0" marR="0" algn="ctr">
                        <a:lnSpc>
                          <a:spcPct val="150000"/>
                        </a:lnSpc>
                        <a:spcBef>
                          <a:spcPts val="0"/>
                        </a:spcBef>
                        <a:spcAft>
                          <a:spcPts val="0"/>
                        </a:spcAft>
                      </a:pPr>
                      <a:r>
                        <a:rPr lang="en-GB" sz="1050" b="1">
                          <a:latin typeface="Avenir Next LT Pro"/>
                        </a:rPr>
                        <a:t>Recommendation</a:t>
                      </a:r>
                      <a:endParaRPr lang="en-US" sz="1050" b="1">
                        <a:latin typeface="Avenir Next LT Pro"/>
                      </a:endParaRPr>
                    </a:p>
                  </a:txBody>
                  <a:tcPr marL="18507" marR="18507" marT="0" marB="0">
                    <a:lnL>
                      <a:noFill/>
                    </a:lnL>
                    <a:lnR w="12700" cap="flat" cmpd="sng" algn="ctr">
                      <a:solidFill>
                        <a:srgbClr val="156082"/>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156082"/>
                      </a:solidFill>
                      <a:prstDash val="solid"/>
                      <a:round/>
                      <a:headEnd type="none" w="med" len="med"/>
                      <a:tailEnd type="none" w="med" len="med"/>
                    </a:lnB>
                    <a:solidFill>
                      <a:srgbClr val="000000"/>
                    </a:solidFill>
                  </a:tcPr>
                </a:tc>
                <a:extLst>
                  <a:ext uri="{0D108BD9-81ED-4DB2-BD59-A6C34878D82A}">
                    <a16:rowId xmlns:a16="http://schemas.microsoft.com/office/drawing/2014/main" val="1016948681"/>
                  </a:ext>
                </a:extLst>
              </a:tr>
              <a:tr h="1110906">
                <a:tc>
                  <a:txBody>
                    <a:bodyPr/>
                    <a:lstStyle/>
                    <a:p>
                      <a:pPr marL="0" marR="0" algn="ctr">
                        <a:lnSpc>
                          <a:spcPct val="150000"/>
                        </a:lnSpc>
                        <a:spcBef>
                          <a:spcPts val="0"/>
                        </a:spcBef>
                        <a:spcAft>
                          <a:spcPts val="0"/>
                        </a:spcAft>
                      </a:pPr>
                      <a:endParaRPr lang="en-GB" sz="1050" b="1">
                        <a:solidFill>
                          <a:schemeClr val="bg1"/>
                        </a:solidFill>
                        <a:latin typeface="Avenir Next LT Pro"/>
                      </a:endParaRPr>
                    </a:p>
                    <a:p>
                      <a:pPr marL="0" marR="0" algn="ctr">
                        <a:lnSpc>
                          <a:spcPct val="150000"/>
                        </a:lnSpc>
                        <a:spcBef>
                          <a:spcPts val="0"/>
                        </a:spcBef>
                        <a:spcAft>
                          <a:spcPts val="0"/>
                        </a:spcAft>
                      </a:pPr>
                      <a:r>
                        <a:rPr lang="en-GB" sz="1050" b="1">
                          <a:solidFill>
                            <a:schemeClr val="bg1"/>
                          </a:solidFill>
                          <a:latin typeface="Avenir Next LT Pro"/>
                        </a:rPr>
                        <a:t>Significant skills gap in soft skills (i.e., leadership, management, communication)</a:t>
                      </a:r>
                      <a:endParaRPr lang="en-US" sz="1050" b="1">
                        <a:solidFill>
                          <a:schemeClr val="bg1"/>
                        </a:solidFill>
                        <a:latin typeface="Avenir Next LT Pro"/>
                      </a:endParaRPr>
                    </a:p>
                  </a:txBody>
                  <a:tcPr marL="18507" marR="18507" marT="0" marB="0" anchor="ctr">
                    <a:lnL w="12700" cap="flat" cmpd="sng" algn="ctr">
                      <a:solidFill>
                        <a:srgbClr val="45B0E1"/>
                      </a:solidFill>
                      <a:prstDash val="solid"/>
                      <a:round/>
                      <a:headEnd type="none" w="med" len="med"/>
                      <a:tailEnd type="none" w="med" len="med"/>
                    </a:lnL>
                    <a:lnR w="12700" cap="flat" cmpd="sng" algn="ctr">
                      <a:solidFill>
                        <a:srgbClr val="45B0E1"/>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45B0E1"/>
                      </a:solidFill>
                      <a:prstDash val="solid"/>
                      <a:round/>
                      <a:headEnd type="none" w="med" len="med"/>
                      <a:tailEnd type="none" w="med" len="med"/>
                    </a:lnB>
                    <a:solidFill>
                      <a:srgbClr val="F6C5AC"/>
                    </a:solidFill>
                  </a:tcPr>
                </a:tc>
                <a:tc>
                  <a:txBody>
                    <a:bodyPr/>
                    <a:lstStyle/>
                    <a:p>
                      <a:pPr marL="0" marR="0" algn="just">
                        <a:lnSpc>
                          <a:spcPct val="15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850">
                          <a:solidFill>
                            <a:schemeClr val="bg1"/>
                          </a:solidFill>
                          <a:latin typeface="Avenir Next LT Pro"/>
                        </a:rPr>
                        <a:t>IBM Skills Build has a strong repository of non-technical skills (i.e., Design thinking, project management, etc.). The nature of soft skills is inherently social. We recommend introducing a social aspect to soft-skills focused courses through:</a:t>
                      </a:r>
                      <a:endParaRPr lang="en-US" sz="850">
                        <a:solidFill>
                          <a:schemeClr val="bg1"/>
                        </a:solidFill>
                        <a:latin typeface="Avenir Next LT Pro"/>
                      </a:endParaRPr>
                    </a:p>
                    <a:p>
                      <a:pPr marL="342900" marR="0" lvl="0" indent="-342900">
                        <a:lnSpc>
                          <a:spcPct val="107000"/>
                        </a:lnSpc>
                        <a:spcBef>
                          <a:spcPts val="0"/>
                        </a:spcBef>
                        <a:spcAft>
                          <a:spcPts val="0"/>
                        </a:spcAft>
                        <a:buFont typeface="Symbol" pitchFamily="2" charset="2"/>
                        <a:buChar char=""/>
                      </a:pPr>
                      <a:r>
                        <a:rPr lang="en-GB" sz="850">
                          <a:solidFill>
                            <a:schemeClr val="bg1"/>
                          </a:solidFill>
                          <a:latin typeface="Avenir Next LT Pro"/>
                        </a:rPr>
                        <a:t>Group-based projects </a:t>
                      </a:r>
                      <a:endParaRPr lang="en-US" sz="850" kern="100">
                        <a:solidFill>
                          <a:schemeClr val="bg1"/>
                        </a:solidFill>
                        <a:effectLst/>
                        <a:highlight>
                          <a:srgbClr val="F6C5AC"/>
                        </a:highlight>
                        <a:latin typeface="Avenir Next LT Pro"/>
                        <a:ea typeface="Aptos" panose="020B0004020202020204" pitchFamily="34" charset="0"/>
                        <a:cs typeface="Arial"/>
                      </a:endParaRPr>
                    </a:p>
                    <a:p>
                      <a:pPr marL="342900" marR="0" lvl="0" indent="-342900">
                        <a:lnSpc>
                          <a:spcPct val="107000"/>
                        </a:lnSpc>
                        <a:spcBef>
                          <a:spcPts val="0"/>
                        </a:spcBef>
                        <a:spcAft>
                          <a:spcPts val="0"/>
                        </a:spcAft>
                        <a:buFont typeface="Symbol" pitchFamily="2" charset="2"/>
                        <a:buChar char=""/>
                      </a:pPr>
                      <a:r>
                        <a:rPr lang="en-GB" sz="850">
                          <a:solidFill>
                            <a:schemeClr val="bg1"/>
                          </a:solidFill>
                          <a:latin typeface="Avenir Next LT Pro"/>
                        </a:rPr>
                        <a:t>Simulation based on real business problems </a:t>
                      </a:r>
                      <a:endParaRPr lang="en-US" sz="850" kern="100">
                        <a:solidFill>
                          <a:schemeClr val="bg1"/>
                        </a:solidFill>
                        <a:effectLst/>
                        <a:highlight>
                          <a:srgbClr val="F6C5AC"/>
                        </a:highlight>
                        <a:latin typeface="Avenir Next LT Pro"/>
                        <a:ea typeface="Aptos" panose="020B0004020202020204" pitchFamily="34" charset="0"/>
                        <a:cs typeface="Arial"/>
                      </a:endParaRPr>
                    </a:p>
                    <a:p>
                      <a:pPr marL="342900" marR="0" lvl="0" indent="-342900">
                        <a:lnSpc>
                          <a:spcPct val="107000"/>
                        </a:lnSpc>
                        <a:spcBef>
                          <a:spcPts val="0"/>
                        </a:spcBef>
                        <a:spcAft>
                          <a:spcPts val="0"/>
                        </a:spcAft>
                        <a:buFont typeface="Symbol" pitchFamily="2" charset="2"/>
                        <a:buChar char=""/>
                      </a:pPr>
                      <a:r>
                        <a:rPr lang="en-GB" sz="850">
                          <a:solidFill>
                            <a:schemeClr val="bg1"/>
                          </a:solidFill>
                          <a:latin typeface="Avenir Next LT Pro"/>
                        </a:rPr>
                        <a:t>Access to seminars and conferences </a:t>
                      </a:r>
                      <a:endParaRPr lang="en-US" sz="850" kern="100">
                        <a:solidFill>
                          <a:schemeClr val="bg1"/>
                        </a:solidFill>
                        <a:effectLst/>
                        <a:highlight>
                          <a:srgbClr val="F6C5AC"/>
                        </a:highlight>
                        <a:latin typeface="Avenir Next LT Pro"/>
                        <a:ea typeface="Aptos" panose="020B0004020202020204" pitchFamily="34" charset="0"/>
                        <a:cs typeface="Arial"/>
                      </a:endParaRPr>
                    </a:p>
                    <a:p>
                      <a:pPr marL="342900" marR="0" lvl="0" indent="-342900">
                        <a:lnSpc>
                          <a:spcPct val="107000"/>
                        </a:lnSpc>
                        <a:spcBef>
                          <a:spcPts val="0"/>
                        </a:spcBef>
                        <a:spcAft>
                          <a:spcPts val="0"/>
                        </a:spcAft>
                        <a:buFont typeface="Symbol" pitchFamily="2" charset="2"/>
                        <a:buChar char=""/>
                      </a:pPr>
                      <a:r>
                        <a:rPr lang="en-GB" sz="850">
                          <a:solidFill>
                            <a:schemeClr val="bg1"/>
                          </a:solidFill>
                          <a:latin typeface="Avenir Next LT Pro"/>
                        </a:rPr>
                        <a:t>Mentorship programs </a:t>
                      </a:r>
                      <a:endParaRPr lang="en-US" sz="850" kern="100">
                        <a:solidFill>
                          <a:schemeClr val="bg1"/>
                        </a:solidFill>
                        <a:effectLst/>
                        <a:highlight>
                          <a:srgbClr val="F6C5AC"/>
                        </a:highlight>
                        <a:latin typeface="Avenir Next LT Pro"/>
                        <a:ea typeface="Aptos" panose="020B0004020202020204" pitchFamily="34" charset="0"/>
                        <a:cs typeface="Arial"/>
                      </a:endParaRPr>
                    </a:p>
                  </a:txBody>
                  <a:tcPr marL="18507" marR="18507" marT="0" marB="0">
                    <a:lnL w="12700" cap="flat" cmpd="sng" algn="ctr">
                      <a:solidFill>
                        <a:srgbClr val="45B0E1"/>
                      </a:solidFill>
                      <a:prstDash val="solid"/>
                      <a:round/>
                      <a:headEnd type="none" w="med" len="med"/>
                      <a:tailEnd type="none" w="med" len="med"/>
                    </a:lnL>
                    <a:lnR w="12700" cap="flat" cmpd="sng" algn="ctr">
                      <a:solidFill>
                        <a:srgbClr val="45B0E1"/>
                      </a:solidFill>
                      <a:prstDash val="solid"/>
                      <a:round/>
                      <a:headEnd type="none" w="med" len="med"/>
                      <a:tailEnd type="none" w="med" len="med"/>
                    </a:lnR>
                    <a:lnT w="12700" cap="flat" cmpd="sng" algn="ctr">
                      <a:solidFill>
                        <a:srgbClr val="156082"/>
                      </a:solidFill>
                      <a:prstDash val="solid"/>
                      <a:round/>
                      <a:headEnd type="none" w="med" len="med"/>
                      <a:tailEnd type="none" w="med" len="med"/>
                    </a:lnT>
                    <a:lnB w="12700" cap="flat" cmpd="sng" algn="ctr">
                      <a:solidFill>
                        <a:srgbClr val="45B0E1"/>
                      </a:solidFill>
                      <a:prstDash val="solid"/>
                      <a:round/>
                      <a:headEnd type="none" w="med" len="med"/>
                      <a:tailEnd type="none" w="med" len="med"/>
                    </a:lnB>
                    <a:solidFill>
                      <a:srgbClr val="F6C5AC"/>
                    </a:solidFill>
                  </a:tcPr>
                </a:tc>
                <a:extLst>
                  <a:ext uri="{0D108BD9-81ED-4DB2-BD59-A6C34878D82A}">
                    <a16:rowId xmlns:a16="http://schemas.microsoft.com/office/drawing/2014/main" val="3881339437"/>
                  </a:ext>
                </a:extLst>
              </a:tr>
              <a:tr h="1379051">
                <a:tc>
                  <a:txBody>
                    <a:bodyPr/>
                    <a:lstStyle/>
                    <a:p>
                      <a:pPr marL="0" marR="0" algn="ctr">
                        <a:lnSpc>
                          <a:spcPct val="150000"/>
                        </a:lnSpc>
                        <a:spcBef>
                          <a:spcPts val="0"/>
                        </a:spcBef>
                        <a:spcAft>
                          <a:spcPts val="0"/>
                        </a:spcAft>
                      </a:pPr>
                      <a:r>
                        <a:rPr lang="en-GB" sz="1050" b="1">
                          <a:solidFill>
                            <a:schemeClr val="bg1"/>
                          </a:solidFill>
                          <a:latin typeface="Avenir Next LT Pro"/>
                        </a:rPr>
                        <a:t>Lack of employer investment in training</a:t>
                      </a:r>
                      <a:endParaRPr lang="en-US" sz="1050" b="1">
                        <a:solidFill>
                          <a:schemeClr val="bg1"/>
                        </a:solidFill>
                        <a:latin typeface="Avenir Next LT Pro"/>
                      </a:endParaRPr>
                    </a:p>
                  </a:txBody>
                  <a:tcPr marL="18507" marR="18507" marT="0" marB="0" anchor="ctr">
                    <a:lnL w="12700" cap="flat" cmpd="sng" algn="ctr">
                      <a:solidFill>
                        <a:srgbClr val="45B0E1"/>
                      </a:solidFill>
                      <a:prstDash val="solid"/>
                      <a:round/>
                      <a:headEnd type="none" w="med" len="med"/>
                      <a:tailEnd type="none" w="med" len="med"/>
                    </a:lnL>
                    <a:lnR w="12700" cap="flat" cmpd="sng" algn="ctr">
                      <a:solidFill>
                        <a:srgbClr val="45B0E1"/>
                      </a:solidFill>
                      <a:prstDash val="solid"/>
                      <a:round/>
                      <a:headEnd type="none" w="med" len="med"/>
                      <a:tailEnd type="none" w="med" len="med"/>
                    </a:lnR>
                    <a:lnT w="12700" cap="flat" cmpd="sng" algn="ctr">
                      <a:solidFill>
                        <a:srgbClr val="45B0E1"/>
                      </a:solidFill>
                      <a:prstDash val="solid"/>
                      <a:round/>
                      <a:headEnd type="none" w="med" len="med"/>
                      <a:tailEnd type="none" w="med" len="med"/>
                    </a:lnT>
                    <a:lnB w="12700" cap="flat" cmpd="sng" algn="ctr">
                      <a:solidFill>
                        <a:srgbClr val="45B0E1"/>
                      </a:solidFill>
                      <a:prstDash val="solid"/>
                      <a:round/>
                      <a:headEnd type="none" w="med" len="med"/>
                      <a:tailEnd type="none" w="med" len="med"/>
                    </a:lnB>
                    <a:solidFill>
                      <a:srgbClr val="83CAEB"/>
                    </a:solidFill>
                  </a:tcPr>
                </a:tc>
                <a:tc>
                  <a:txBody>
                    <a:bodyPr/>
                    <a:lstStyle/>
                    <a:p>
                      <a:pPr marL="0" marR="0" algn="l">
                        <a:lnSpc>
                          <a:spcPct val="15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GB" sz="850">
                          <a:solidFill>
                            <a:schemeClr val="bg1"/>
                          </a:solidFill>
                          <a:latin typeface="Avenir Next LT Pro"/>
                        </a:rPr>
                        <a:t>Reduced investments in on-the-job training for employees implies that employees’ skills may become obsolete or in-adequate with changing technology and business processes. We recommend focusing on:</a:t>
                      </a:r>
                      <a:endParaRPr lang="en-US" sz="850">
                        <a:solidFill>
                          <a:schemeClr val="bg1"/>
                        </a:solidFill>
                        <a:latin typeface="Avenir Next LT Pro"/>
                      </a:endParaRPr>
                    </a:p>
                    <a:p>
                      <a:pPr marL="0" marR="0" algn="just">
                        <a:lnSpc>
                          <a:spcPct val="15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50">
                        <a:solidFill>
                          <a:schemeClr val="bg1"/>
                        </a:solidFill>
                        <a:latin typeface="Avenir Next LT Pro"/>
                      </a:endParaRPr>
                    </a:p>
                    <a:p>
                      <a:pPr marL="342900" marR="0" lvl="0" indent="-342900">
                        <a:lnSpc>
                          <a:spcPct val="107000"/>
                        </a:lnSpc>
                        <a:spcBef>
                          <a:spcPts val="0"/>
                        </a:spcBef>
                        <a:spcAft>
                          <a:spcPts val="0"/>
                        </a:spcAft>
                        <a:buFont typeface="Symbol" pitchFamily="2" charset="2"/>
                        <a:buChar char=""/>
                      </a:pPr>
                      <a:r>
                        <a:rPr lang="en-GB" sz="850">
                          <a:solidFill>
                            <a:schemeClr val="bg1"/>
                          </a:solidFill>
                          <a:latin typeface="Avenir Next LT Pro"/>
                        </a:rPr>
                        <a:t>Generalization: Courses that focus on specific technologies should also incorporate core principles (i.e., course on C+ includes software engineering principles transferable across languages)   </a:t>
                      </a:r>
                      <a:endParaRPr lang="en-US" sz="850" kern="100">
                        <a:solidFill>
                          <a:schemeClr val="bg1"/>
                        </a:solidFill>
                        <a:effectLst/>
                        <a:highlight>
                          <a:srgbClr val="83CAEB"/>
                        </a:highlight>
                        <a:latin typeface="Avenir Next LT Pro"/>
                        <a:ea typeface="Aptos" panose="020B0004020202020204" pitchFamily="34" charset="0"/>
                        <a:cs typeface="Arial"/>
                      </a:endParaRPr>
                    </a:p>
                    <a:p>
                      <a:pPr marL="342900" marR="0" lvl="0" indent="-342900">
                        <a:lnSpc>
                          <a:spcPct val="107000"/>
                        </a:lnSpc>
                        <a:spcBef>
                          <a:spcPts val="0"/>
                        </a:spcBef>
                        <a:spcAft>
                          <a:spcPts val="0"/>
                        </a:spcAft>
                        <a:buFont typeface="Symbol" pitchFamily="2" charset="2"/>
                        <a:buChar char=""/>
                      </a:pPr>
                      <a:r>
                        <a:rPr lang="en-GB" sz="850">
                          <a:solidFill>
                            <a:schemeClr val="bg1"/>
                          </a:solidFill>
                          <a:latin typeface="Avenir Next LT Pro"/>
                        </a:rPr>
                        <a:t>Application:  There is extensive educational resources on theory and technical knowledge areas. Where possible, learned should be encouraged to apply concepts through short and long form exercises (i.e., review a research paper and apply approach to a business problem) </a:t>
                      </a:r>
                      <a:endParaRPr lang="en-US" sz="850" kern="100">
                        <a:solidFill>
                          <a:schemeClr val="bg1"/>
                        </a:solidFill>
                        <a:effectLst/>
                        <a:highlight>
                          <a:srgbClr val="83CAEB"/>
                        </a:highlight>
                        <a:latin typeface="Avenir Next LT Pro"/>
                        <a:ea typeface="Aptos" panose="020B0004020202020204" pitchFamily="34" charset="0"/>
                        <a:cs typeface="Arial"/>
                      </a:endParaRPr>
                    </a:p>
                    <a:p>
                      <a:pPr marL="457200" marR="0">
                        <a:lnSpc>
                          <a:spcPct val="107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50">
                        <a:solidFill>
                          <a:schemeClr val="bg1"/>
                        </a:solidFill>
                        <a:latin typeface="Avenir Next LT Pro"/>
                      </a:endParaRPr>
                    </a:p>
                  </a:txBody>
                  <a:tcPr marL="18507" marR="18507" marT="0" marB="0">
                    <a:lnL w="12700" cap="flat" cmpd="sng" algn="ctr">
                      <a:solidFill>
                        <a:srgbClr val="45B0E1"/>
                      </a:solidFill>
                      <a:prstDash val="solid"/>
                      <a:round/>
                      <a:headEnd type="none" w="med" len="med"/>
                      <a:tailEnd type="none" w="med" len="med"/>
                    </a:lnL>
                    <a:lnR w="12700" cap="flat" cmpd="sng" algn="ctr">
                      <a:solidFill>
                        <a:srgbClr val="45B0E1"/>
                      </a:solidFill>
                      <a:prstDash val="solid"/>
                      <a:round/>
                      <a:headEnd type="none" w="med" len="med"/>
                      <a:tailEnd type="none" w="med" len="med"/>
                    </a:lnR>
                    <a:lnT w="12700" cap="flat" cmpd="sng" algn="ctr">
                      <a:solidFill>
                        <a:srgbClr val="45B0E1"/>
                      </a:solidFill>
                      <a:prstDash val="solid"/>
                      <a:round/>
                      <a:headEnd type="none" w="med" len="med"/>
                      <a:tailEnd type="none" w="med" len="med"/>
                    </a:lnT>
                    <a:lnB w="12700" cap="flat" cmpd="sng" algn="ctr">
                      <a:solidFill>
                        <a:srgbClr val="45B0E1"/>
                      </a:solidFill>
                      <a:prstDash val="solid"/>
                      <a:round/>
                      <a:headEnd type="none" w="med" len="med"/>
                      <a:tailEnd type="none" w="med" len="med"/>
                    </a:lnB>
                    <a:solidFill>
                      <a:srgbClr val="83CAEB"/>
                    </a:solidFill>
                  </a:tcPr>
                </a:tc>
                <a:extLst>
                  <a:ext uri="{0D108BD9-81ED-4DB2-BD59-A6C34878D82A}">
                    <a16:rowId xmlns:a16="http://schemas.microsoft.com/office/drawing/2014/main" val="2293445558"/>
                  </a:ext>
                </a:extLst>
              </a:tr>
              <a:tr h="1723822">
                <a:tc>
                  <a:txBody>
                    <a:bodyPr/>
                    <a:lstStyle/>
                    <a:p>
                      <a:pPr marL="0" marR="0" algn="ctr">
                        <a:lnSpc>
                          <a:spcPct val="150000"/>
                        </a:lnSpc>
                        <a:spcBef>
                          <a:spcPts val="0"/>
                        </a:spcBef>
                        <a:spcAft>
                          <a:spcPts val="0"/>
                        </a:spcAft>
                      </a:pPr>
                      <a:r>
                        <a:rPr lang="en-GB" sz="1050" b="1">
                          <a:solidFill>
                            <a:schemeClr val="bg1"/>
                          </a:solidFill>
                          <a:latin typeface="Avenir Next LT Pro"/>
                        </a:rPr>
                        <a:t>Current platforms do not fully address the needs of employers and workforce</a:t>
                      </a:r>
                      <a:endParaRPr lang="en-US" sz="1050" b="1">
                        <a:solidFill>
                          <a:schemeClr val="bg1"/>
                        </a:solidFill>
                        <a:latin typeface="Avenir Next LT Pro"/>
                      </a:endParaRPr>
                    </a:p>
                  </a:txBody>
                  <a:tcPr marL="18507" marR="18507" marT="0" marB="0" anchor="ctr">
                    <a:lnL w="12700" cap="flat" cmpd="sng" algn="ctr">
                      <a:solidFill>
                        <a:srgbClr val="45B0E1"/>
                      </a:solidFill>
                      <a:prstDash val="solid"/>
                      <a:round/>
                      <a:headEnd type="none" w="med" len="med"/>
                      <a:tailEnd type="none" w="med" len="med"/>
                    </a:lnL>
                    <a:lnR w="12700" cap="flat" cmpd="sng" algn="ctr">
                      <a:solidFill>
                        <a:srgbClr val="45B0E1"/>
                      </a:solidFill>
                      <a:prstDash val="solid"/>
                      <a:round/>
                      <a:headEnd type="none" w="med" len="med"/>
                      <a:tailEnd type="none" w="med" len="med"/>
                    </a:lnR>
                    <a:lnT w="12700" cap="flat" cmpd="sng" algn="ctr">
                      <a:solidFill>
                        <a:srgbClr val="45B0E1"/>
                      </a:solidFill>
                      <a:prstDash val="solid"/>
                      <a:round/>
                      <a:headEnd type="none" w="med" len="med"/>
                      <a:tailEnd type="none" w="med" len="med"/>
                    </a:lnT>
                    <a:lnB w="12700" cap="flat" cmpd="sng" algn="ctr">
                      <a:solidFill>
                        <a:srgbClr val="45B0E1"/>
                      </a:solidFill>
                      <a:prstDash val="solid"/>
                      <a:round/>
                      <a:headEnd type="none" w="med" len="med"/>
                      <a:tailEnd type="none" w="med" len="med"/>
                    </a:lnB>
                    <a:solidFill>
                      <a:srgbClr val="B3E5A1"/>
                    </a:solidFill>
                  </a:tcPr>
                </a:tc>
                <a:tc>
                  <a:txBody>
                    <a:bodyPr/>
                    <a:lstStyle/>
                    <a:p>
                      <a:pPr marL="0" marR="0" algn="l">
                        <a:lnSpc>
                          <a:spcPct val="150000"/>
                        </a:lnSpc>
                        <a:spcBef>
                          <a:spcPts val="0"/>
                        </a:spcBef>
                        <a:spcAft>
                          <a:spcPts val="0"/>
                        </a:spcAft>
                      </a:pPr>
                      <a:r>
                        <a:rPr lang="en-GB" sz="850">
                          <a:solidFill>
                            <a:schemeClr val="bg1"/>
                          </a:solidFill>
                          <a:latin typeface="Avenir Next LT Pro"/>
                        </a:rPr>
                        <a:t>Employer needs: Skills training needs to closely align with the requirements of employers. We recommend ensuring IBM skills tracks (i.e., data analyst, cloud computing, etc.) meets those need by assessing the training against WorldSkills Occupational Standards (WSOS). WSOS provides “rubrics” by occupational role with the knowledge, skills, and capabilities that underpin the role. In addition, </a:t>
                      </a:r>
                      <a:r>
                        <a:rPr lang="en-GB" sz="850" err="1">
                          <a:solidFill>
                            <a:schemeClr val="bg1"/>
                          </a:solidFill>
                          <a:latin typeface="Avenir Next LT Pro"/>
                        </a:rPr>
                        <a:t>WordSkills</a:t>
                      </a:r>
                      <a:r>
                        <a:rPr lang="en-GB" sz="850">
                          <a:solidFill>
                            <a:schemeClr val="bg1"/>
                          </a:solidFill>
                          <a:latin typeface="Avenir Next LT Pro"/>
                        </a:rPr>
                        <a:t> also tests the quality of external training programmes and can support IBM in a review. </a:t>
                      </a:r>
                      <a:endParaRPr lang="en-US" sz="850" kern="100">
                        <a:solidFill>
                          <a:schemeClr val="bg1"/>
                        </a:solidFill>
                        <a:effectLst/>
                        <a:highlight>
                          <a:srgbClr val="B3E5A1"/>
                        </a:highlight>
                        <a:latin typeface="Avenir Next LT Pro"/>
                        <a:ea typeface="Times New Roman" panose="02020603050405020304" pitchFamily="18" charset="0"/>
                      </a:endParaRPr>
                    </a:p>
                    <a:p>
                      <a:pPr marL="0" marR="0" algn="l">
                        <a:lnSpc>
                          <a:spcPct val="15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50">
                        <a:solidFill>
                          <a:schemeClr val="bg1"/>
                        </a:solidFill>
                        <a:latin typeface="Avenir Next LT Pro"/>
                      </a:endParaRPr>
                    </a:p>
                    <a:p>
                      <a:pPr marL="0" marR="0" algn="l">
                        <a:lnSpc>
                          <a:spcPct val="150000"/>
                        </a:lnSpc>
                        <a:spcBef>
                          <a:spcPts val="0"/>
                        </a:spcBef>
                        <a:spcAft>
                          <a:spcPts val="0"/>
                        </a:spcAft>
                      </a:pPr>
                      <a:r>
                        <a:rPr lang="en-GB" sz="850">
                          <a:solidFill>
                            <a:schemeClr val="bg1"/>
                          </a:solidFill>
                          <a:latin typeface="Avenir Next LT Pro"/>
                        </a:rPr>
                        <a:t>Workforce needs: Learners are keenly interested in platforms that engage and support their learning. In order to increase engagement, we recommend exploring different formats for IBM courses (i.e., bootcamp styles, virtual classrooms, etc.) and incorporating user-friendly learning tools (i.e., memorization widgets, smart agents, etc.). </a:t>
                      </a:r>
                      <a:endParaRPr lang="en-US" sz="850" kern="100">
                        <a:solidFill>
                          <a:schemeClr val="bg1"/>
                        </a:solidFill>
                        <a:effectLst/>
                        <a:highlight>
                          <a:srgbClr val="B3E5A1"/>
                        </a:highlight>
                        <a:latin typeface="Avenir Next LT Pro"/>
                        <a:ea typeface="Times New Roman" panose="02020603050405020304" pitchFamily="18" charset="0"/>
                      </a:endParaRPr>
                    </a:p>
                    <a:p>
                      <a:pPr marL="0" marR="0" algn="l">
                        <a:lnSpc>
                          <a:spcPct val="150000"/>
                        </a:lnSpc>
                        <a:spcBef>
                          <a:spcPts val="0"/>
                        </a:spcBef>
                        <a:spcAft>
                          <a:spcPts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sz="850">
                        <a:solidFill>
                          <a:schemeClr val="bg1"/>
                        </a:solidFill>
                        <a:latin typeface="Avenir Next LT Pro"/>
                      </a:endParaRPr>
                    </a:p>
                  </a:txBody>
                  <a:tcPr marL="18507" marR="18507" marT="0" marB="0">
                    <a:lnL w="12700" cap="flat" cmpd="sng" algn="ctr">
                      <a:solidFill>
                        <a:srgbClr val="45B0E1"/>
                      </a:solidFill>
                      <a:prstDash val="solid"/>
                      <a:round/>
                      <a:headEnd type="none" w="med" len="med"/>
                      <a:tailEnd type="none" w="med" len="med"/>
                    </a:lnL>
                    <a:lnR w="12700" cap="flat" cmpd="sng" algn="ctr">
                      <a:solidFill>
                        <a:srgbClr val="45B0E1"/>
                      </a:solidFill>
                      <a:prstDash val="solid"/>
                      <a:round/>
                      <a:headEnd type="none" w="med" len="med"/>
                      <a:tailEnd type="none" w="med" len="med"/>
                    </a:lnR>
                    <a:lnT w="12700" cap="flat" cmpd="sng" algn="ctr">
                      <a:solidFill>
                        <a:srgbClr val="45B0E1"/>
                      </a:solidFill>
                      <a:prstDash val="solid"/>
                      <a:round/>
                      <a:headEnd type="none" w="med" len="med"/>
                      <a:tailEnd type="none" w="med" len="med"/>
                    </a:lnT>
                    <a:lnB w="12700" cap="flat" cmpd="sng" algn="ctr">
                      <a:solidFill>
                        <a:srgbClr val="45B0E1"/>
                      </a:solidFill>
                      <a:prstDash val="solid"/>
                      <a:round/>
                      <a:headEnd type="none" w="med" len="med"/>
                      <a:tailEnd type="none" w="med" len="med"/>
                    </a:lnB>
                    <a:solidFill>
                      <a:srgbClr val="B3E5A1"/>
                    </a:solidFill>
                  </a:tcPr>
                </a:tc>
                <a:extLst>
                  <a:ext uri="{0D108BD9-81ED-4DB2-BD59-A6C34878D82A}">
                    <a16:rowId xmlns:a16="http://schemas.microsoft.com/office/drawing/2014/main" val="286377397"/>
                  </a:ext>
                </a:extLst>
              </a:tr>
              <a:tr h="1187522">
                <a:tc>
                  <a:txBody>
                    <a:bodyPr/>
                    <a:lstStyle/>
                    <a:p>
                      <a:pPr marL="0" marR="0" algn="ctr">
                        <a:lnSpc>
                          <a:spcPct val="150000"/>
                        </a:lnSpc>
                        <a:spcBef>
                          <a:spcPts val="0"/>
                        </a:spcBef>
                        <a:spcAft>
                          <a:spcPts val="0"/>
                        </a:spcAft>
                      </a:pPr>
                      <a:endParaRPr lang="en-GB" sz="1050" b="1">
                        <a:solidFill>
                          <a:schemeClr val="bg1"/>
                        </a:solidFill>
                        <a:latin typeface="Avenir Next LT Pro"/>
                      </a:endParaRPr>
                    </a:p>
                    <a:p>
                      <a:pPr marL="0" marR="0" algn="ctr">
                        <a:lnSpc>
                          <a:spcPct val="150000"/>
                        </a:lnSpc>
                        <a:spcBef>
                          <a:spcPts val="0"/>
                        </a:spcBef>
                        <a:spcAft>
                          <a:spcPts val="0"/>
                        </a:spcAft>
                      </a:pPr>
                      <a:r>
                        <a:rPr lang="en-GB" sz="1050" b="1">
                          <a:solidFill>
                            <a:schemeClr val="bg1"/>
                          </a:solidFill>
                          <a:latin typeface="Avenir Next LT Pro"/>
                        </a:rPr>
                        <a:t>One size fits all approach in training platforms may not be the right fit for all learners</a:t>
                      </a:r>
                      <a:endParaRPr lang="en-US" sz="1050" b="1">
                        <a:solidFill>
                          <a:schemeClr val="bg1"/>
                        </a:solidFill>
                        <a:latin typeface="Avenir Next LT Pro"/>
                      </a:endParaRPr>
                    </a:p>
                  </a:txBody>
                  <a:tcPr marL="18507" marR="18507" marT="0" marB="0" anchor="ctr">
                    <a:lnL w="12700" cap="flat" cmpd="sng" algn="ctr">
                      <a:solidFill>
                        <a:srgbClr val="45B0E1"/>
                      </a:solidFill>
                      <a:prstDash val="solid"/>
                      <a:round/>
                      <a:headEnd type="none" w="med" len="med"/>
                      <a:tailEnd type="none" w="med" len="med"/>
                    </a:lnL>
                    <a:lnR w="12700" cap="flat" cmpd="sng" algn="ctr">
                      <a:solidFill>
                        <a:srgbClr val="45B0E1"/>
                      </a:solidFill>
                      <a:prstDash val="solid"/>
                      <a:round/>
                      <a:headEnd type="none" w="med" len="med"/>
                      <a:tailEnd type="none" w="med" len="med"/>
                    </a:lnR>
                    <a:lnT w="12700" cap="flat" cmpd="sng" algn="ctr">
                      <a:solidFill>
                        <a:srgbClr val="45B0E1"/>
                      </a:solidFill>
                      <a:prstDash val="solid"/>
                      <a:round/>
                      <a:headEnd type="none" w="med" len="med"/>
                      <a:tailEnd type="none" w="med" len="med"/>
                    </a:lnT>
                    <a:lnB w="12700" cap="flat" cmpd="sng" algn="ctr">
                      <a:solidFill>
                        <a:srgbClr val="45B0E1"/>
                      </a:solidFill>
                      <a:prstDash val="solid"/>
                      <a:round/>
                      <a:headEnd type="none" w="med" len="med"/>
                      <a:tailEnd type="none" w="med" len="med"/>
                    </a:lnB>
                    <a:solidFill>
                      <a:srgbClr val="E59EDC"/>
                    </a:solidFill>
                  </a:tcPr>
                </a:tc>
                <a:tc>
                  <a:txBody>
                    <a:bodyPr/>
                    <a:lstStyle/>
                    <a:p>
                      <a:pPr marL="0" marR="0" algn="l">
                        <a:lnSpc>
                          <a:spcPct val="150000"/>
                        </a:lnSpc>
                        <a:spcBef>
                          <a:spcPts val="0"/>
                        </a:spcBef>
                        <a:spcAft>
                          <a:spcPts val="0"/>
                        </a:spcAft>
                      </a:pPr>
                      <a:r>
                        <a:rPr lang="en-GB" sz="850">
                          <a:solidFill>
                            <a:schemeClr val="bg1"/>
                          </a:solidFill>
                          <a:latin typeface="Avenir Next LT Pro"/>
                        </a:rPr>
                        <a:t>IBM Skills Build has a variety of IT and AI tracks, such as Cloud Computing and Data Science. However, these career tracks currently offer a very broad overview of the topics. As such, we recommend IBM tailor the content to different levels of expertise. For example, content could be separated into beginner, intermediate, and advanced levels or specific knowledge tracks could be created based on learner archetypes (experienced CS grad, career switcher, etc.). Advanced and specialist digital skills, over and beyond low-level AI, are of huge importance. For specialist and sector-specific skills, IBM could consider partnering with specific employers to co-create more advanced courses (i.e., advanced NLP methods). </a:t>
                      </a:r>
                      <a:endParaRPr lang="en-US" sz="850" kern="100">
                        <a:solidFill>
                          <a:schemeClr val="bg1"/>
                        </a:solidFill>
                        <a:effectLst/>
                        <a:highlight>
                          <a:srgbClr val="E59EDC"/>
                        </a:highlight>
                        <a:latin typeface="Avenir Next LT Pro"/>
                        <a:ea typeface="Times New Roman" panose="02020603050405020304" pitchFamily="18" charset="0"/>
                      </a:endParaRPr>
                    </a:p>
                  </a:txBody>
                  <a:tcPr marL="18507" marR="18507" marT="0" marB="0">
                    <a:lnL w="12700" cap="flat" cmpd="sng" algn="ctr">
                      <a:solidFill>
                        <a:srgbClr val="45B0E1"/>
                      </a:solidFill>
                      <a:prstDash val="solid"/>
                      <a:round/>
                      <a:headEnd type="none" w="med" len="med"/>
                      <a:tailEnd type="none" w="med" len="med"/>
                    </a:lnL>
                    <a:lnR w="12700" cap="flat" cmpd="sng" algn="ctr">
                      <a:solidFill>
                        <a:srgbClr val="45B0E1"/>
                      </a:solidFill>
                      <a:prstDash val="solid"/>
                      <a:round/>
                      <a:headEnd type="none" w="med" len="med"/>
                      <a:tailEnd type="none" w="med" len="med"/>
                    </a:lnR>
                    <a:lnT w="12700" cap="flat" cmpd="sng" algn="ctr">
                      <a:solidFill>
                        <a:srgbClr val="45B0E1"/>
                      </a:solidFill>
                      <a:prstDash val="solid"/>
                      <a:round/>
                      <a:headEnd type="none" w="med" len="med"/>
                      <a:tailEnd type="none" w="med" len="med"/>
                    </a:lnT>
                    <a:lnB w="12700" cap="flat" cmpd="sng" algn="ctr">
                      <a:solidFill>
                        <a:srgbClr val="45B0E1"/>
                      </a:solidFill>
                      <a:prstDash val="solid"/>
                      <a:round/>
                      <a:headEnd type="none" w="med" len="med"/>
                      <a:tailEnd type="none" w="med" len="med"/>
                    </a:lnB>
                    <a:solidFill>
                      <a:srgbClr val="E59EDC"/>
                    </a:solidFill>
                  </a:tcPr>
                </a:tc>
                <a:extLst>
                  <a:ext uri="{0D108BD9-81ED-4DB2-BD59-A6C34878D82A}">
                    <a16:rowId xmlns:a16="http://schemas.microsoft.com/office/drawing/2014/main" val="741269468"/>
                  </a:ext>
                </a:extLst>
              </a:tr>
            </a:tbl>
          </a:graphicData>
        </a:graphic>
      </p:graphicFrame>
      <p:sp>
        <p:nvSpPr>
          <p:cNvPr id="8" name="Oval 7">
            <a:extLst>
              <a:ext uri="{FF2B5EF4-FFF2-40B4-BE49-F238E27FC236}">
                <a16:creationId xmlns:a16="http://schemas.microsoft.com/office/drawing/2014/main" id="{02E88542-AE01-C16C-6C8C-B63E396BD178}"/>
              </a:ext>
            </a:extLst>
          </p:cNvPr>
          <p:cNvSpPr/>
          <p:nvPr/>
        </p:nvSpPr>
        <p:spPr>
          <a:xfrm>
            <a:off x="728352" y="1332270"/>
            <a:ext cx="378005" cy="3854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1</a:t>
            </a:r>
          </a:p>
        </p:txBody>
      </p:sp>
      <p:sp>
        <p:nvSpPr>
          <p:cNvPr id="11" name="Oval 10">
            <a:extLst>
              <a:ext uri="{FF2B5EF4-FFF2-40B4-BE49-F238E27FC236}">
                <a16:creationId xmlns:a16="http://schemas.microsoft.com/office/drawing/2014/main" id="{A3FFBA42-9399-EF58-94E6-08DB75110F11}"/>
              </a:ext>
            </a:extLst>
          </p:cNvPr>
          <p:cNvSpPr/>
          <p:nvPr/>
        </p:nvSpPr>
        <p:spPr>
          <a:xfrm>
            <a:off x="728352" y="2513609"/>
            <a:ext cx="378005" cy="3854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2</a:t>
            </a:r>
          </a:p>
        </p:txBody>
      </p:sp>
      <p:sp>
        <p:nvSpPr>
          <p:cNvPr id="12" name="Oval 11">
            <a:extLst>
              <a:ext uri="{FF2B5EF4-FFF2-40B4-BE49-F238E27FC236}">
                <a16:creationId xmlns:a16="http://schemas.microsoft.com/office/drawing/2014/main" id="{BA562897-7384-AB09-EE8D-1F7B692EE932}"/>
              </a:ext>
            </a:extLst>
          </p:cNvPr>
          <p:cNvSpPr/>
          <p:nvPr/>
        </p:nvSpPr>
        <p:spPr>
          <a:xfrm>
            <a:off x="728352" y="3965379"/>
            <a:ext cx="378005" cy="3854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3</a:t>
            </a:r>
          </a:p>
        </p:txBody>
      </p:sp>
      <p:sp>
        <p:nvSpPr>
          <p:cNvPr id="13" name="Oval 12">
            <a:extLst>
              <a:ext uri="{FF2B5EF4-FFF2-40B4-BE49-F238E27FC236}">
                <a16:creationId xmlns:a16="http://schemas.microsoft.com/office/drawing/2014/main" id="{D406D700-9B6E-C3BF-4FD4-12636F75CD24}"/>
              </a:ext>
            </a:extLst>
          </p:cNvPr>
          <p:cNvSpPr/>
          <p:nvPr/>
        </p:nvSpPr>
        <p:spPr>
          <a:xfrm>
            <a:off x="728352" y="5626185"/>
            <a:ext cx="378005" cy="3854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4</a:t>
            </a:r>
          </a:p>
        </p:txBody>
      </p:sp>
    </p:spTree>
    <p:extLst>
      <p:ext uri="{BB962C8B-B14F-4D97-AF65-F5344CB8AC3E}">
        <p14:creationId xmlns:p14="http://schemas.microsoft.com/office/powerpoint/2010/main" val="4159431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762000" y="191010"/>
            <a:ext cx="10668000" cy="1524000"/>
          </a:xfrm>
        </p:spPr>
        <p:txBody>
          <a:bodyPr/>
          <a:lstStyle/>
          <a:p>
            <a:r>
              <a:rPr lang="en-US">
                <a:latin typeface="Univers Condensed"/>
              </a:rPr>
              <a:t>Results of the Project:</a:t>
            </a:r>
          </a:p>
        </p:txBody>
      </p:sp>
      <p:sp>
        <p:nvSpPr>
          <p:cNvPr id="5" name="TextBox 4">
            <a:extLst>
              <a:ext uri="{FF2B5EF4-FFF2-40B4-BE49-F238E27FC236}">
                <a16:creationId xmlns:a16="http://schemas.microsoft.com/office/drawing/2014/main" id="{4321C1BF-AA1E-E6B4-2207-C8632F88AB46}"/>
              </a:ext>
            </a:extLst>
          </p:cNvPr>
          <p:cNvSpPr txBox="1"/>
          <p:nvPr/>
        </p:nvSpPr>
        <p:spPr>
          <a:xfrm>
            <a:off x="196088" y="1632821"/>
            <a:ext cx="11796858" cy="50629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spcBef>
                <a:spcPts val="600"/>
              </a:spcBef>
            </a:pPr>
            <a:endParaRPr lang="en-US" sz="2400">
              <a:cs typeface="Arial"/>
            </a:endParaRPr>
          </a:p>
          <a:p>
            <a:pPr marL="685800" indent="-342900">
              <a:spcBef>
                <a:spcPts val="600"/>
              </a:spcBef>
              <a:buFont typeface="Arial"/>
              <a:buChar char="•"/>
            </a:pPr>
            <a:r>
              <a:rPr lang="en-US" sz="2400">
                <a:cs typeface="Arial"/>
              </a:rPr>
              <a:t>Forecast of the Labour demand per SOC4 (Country) and SOC2 (Regions).</a:t>
            </a:r>
          </a:p>
          <a:p>
            <a:pPr marL="685800" indent="-342900">
              <a:spcBef>
                <a:spcPts val="600"/>
              </a:spcBef>
              <a:buFont typeface="Arial"/>
              <a:buChar char="•"/>
            </a:pPr>
            <a:r>
              <a:rPr lang="en-US" sz="2400">
                <a:cs typeface="Arial"/>
              </a:rPr>
              <a:t>Importance Index: Identification of key SOC4 for IBM. </a:t>
            </a:r>
          </a:p>
          <a:p>
            <a:pPr marL="685800" indent="-342900">
              <a:spcBef>
                <a:spcPts val="600"/>
              </a:spcBef>
              <a:buFont typeface="Arial"/>
              <a:buChar char="•"/>
            </a:pPr>
            <a:r>
              <a:rPr lang="en-US" sz="2400">
                <a:cs typeface="Arial"/>
              </a:rPr>
              <a:t>Regional Gap Index: Identification of the GAP per Region for selected SOC4.</a:t>
            </a:r>
            <a:endParaRPr lang="en-US" sz="1600">
              <a:cs typeface="Arial"/>
            </a:endParaRPr>
          </a:p>
          <a:p>
            <a:pPr marL="685800" indent="-342900">
              <a:spcBef>
                <a:spcPts val="600"/>
              </a:spcBef>
              <a:buFont typeface="Arial"/>
              <a:buChar char="•"/>
            </a:pPr>
            <a:r>
              <a:rPr lang="en-US" sz="2400">
                <a:cs typeface="Arial"/>
              </a:rPr>
              <a:t>Concurrent Skills Analysis: Scraped job postings based on positions relevant to IBM (Selected SOC4)</a:t>
            </a:r>
          </a:p>
          <a:p>
            <a:pPr marL="685800" indent="-342900">
              <a:spcBef>
                <a:spcPts val="600"/>
              </a:spcBef>
              <a:buFont typeface="Arial"/>
              <a:buChar char="•"/>
            </a:pPr>
            <a:r>
              <a:rPr lang="en-US" sz="2400">
                <a:cs typeface="Arial"/>
              </a:rPr>
              <a:t>Forecast of Labour Market by 2035: Expected trend and market size based on given slice of the population.</a:t>
            </a:r>
          </a:p>
          <a:p>
            <a:pPr marL="685800" indent="-342900">
              <a:spcBef>
                <a:spcPts val="600"/>
              </a:spcBef>
              <a:buFont typeface="Arial"/>
              <a:buChar char="•"/>
            </a:pPr>
            <a:r>
              <a:rPr lang="en-US" sz="2400">
                <a:cs typeface="Arial"/>
              </a:rPr>
              <a:t>Granular Forecasting Framework: Split by gender, occupation, qualification, industry, and region.</a:t>
            </a:r>
            <a:endParaRPr lang="en-US">
              <a:cs typeface="Arial"/>
            </a:endParaRPr>
          </a:p>
          <a:p>
            <a:pPr marL="685800" indent="-342900">
              <a:spcBef>
                <a:spcPts val="600"/>
              </a:spcBef>
              <a:buFont typeface="Arial"/>
              <a:buChar char="•"/>
            </a:pPr>
            <a:r>
              <a:rPr lang="en-US" sz="2400">
                <a:cs typeface="Arial"/>
              </a:rPr>
              <a:t>IBM Skills Build Recommendations: Insights based on current state of the platform supported by project outputs.</a:t>
            </a:r>
            <a:endParaRPr lang="en-US">
              <a:cs typeface="Arial"/>
            </a:endParaRPr>
          </a:p>
        </p:txBody>
      </p:sp>
      <p:pic>
        <p:nvPicPr>
          <p:cNvPr id="3" name="Picture 2" descr="Check Icon Png #331363 - Free Icons Library">
            <a:extLst>
              <a:ext uri="{FF2B5EF4-FFF2-40B4-BE49-F238E27FC236}">
                <a16:creationId xmlns:a16="http://schemas.microsoft.com/office/drawing/2014/main" id="{087D6F9D-AC05-3D2F-F700-190DF5A0E180}"/>
              </a:ext>
            </a:extLst>
          </p:cNvPr>
          <p:cNvPicPr>
            <a:picLocks noChangeAspect="1"/>
          </p:cNvPicPr>
          <p:nvPr/>
        </p:nvPicPr>
        <p:blipFill>
          <a:blip r:embed="rId2"/>
          <a:stretch>
            <a:fillRect/>
          </a:stretch>
        </p:blipFill>
        <p:spPr>
          <a:xfrm>
            <a:off x="6622810" y="434135"/>
            <a:ext cx="1036731" cy="1036731"/>
          </a:xfrm>
          <a:prstGeom prst="rect">
            <a:avLst/>
          </a:prstGeom>
        </p:spPr>
      </p:pic>
    </p:spTree>
    <p:extLst>
      <p:ext uri="{BB962C8B-B14F-4D97-AF65-F5344CB8AC3E}">
        <p14:creationId xmlns:p14="http://schemas.microsoft.com/office/powerpoint/2010/main" val="2239023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762000" y="384372"/>
            <a:ext cx="10668000" cy="1524000"/>
          </a:xfrm>
        </p:spPr>
        <p:txBody>
          <a:bodyPr/>
          <a:lstStyle/>
          <a:p>
            <a:r>
              <a:rPr lang="en-US">
                <a:latin typeface="Univers Condensed"/>
                <a:ea typeface="+mj-lt"/>
                <a:cs typeface="+mj-lt"/>
              </a:rPr>
              <a:t>Learnt during the module</a:t>
            </a:r>
            <a:endParaRPr lang="en-US">
              <a:latin typeface="Univers Condensed"/>
            </a:endParaRPr>
          </a:p>
        </p:txBody>
      </p:sp>
      <p:graphicFrame>
        <p:nvGraphicFramePr>
          <p:cNvPr id="3" name="TextBox 6">
            <a:extLst>
              <a:ext uri="{FF2B5EF4-FFF2-40B4-BE49-F238E27FC236}">
                <a16:creationId xmlns:a16="http://schemas.microsoft.com/office/drawing/2014/main" id="{B5FCC4AF-0744-4FA2-FF4E-4B65619151E5}"/>
              </a:ext>
            </a:extLst>
          </p:cNvPr>
          <p:cNvGraphicFramePr/>
          <p:nvPr>
            <p:extLst>
              <p:ext uri="{D42A27DB-BD31-4B8C-83A1-F6EECF244321}">
                <p14:modId xmlns:p14="http://schemas.microsoft.com/office/powerpoint/2010/main" val="3586078944"/>
              </p:ext>
            </p:extLst>
          </p:nvPr>
        </p:nvGraphicFramePr>
        <p:xfrm>
          <a:off x="1018248" y="1308212"/>
          <a:ext cx="5920673"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8" name="Picture 287" descr="Teamwork - Free user icons">
            <a:extLst>
              <a:ext uri="{FF2B5EF4-FFF2-40B4-BE49-F238E27FC236}">
                <a16:creationId xmlns:a16="http://schemas.microsoft.com/office/drawing/2014/main" id="{097CAD41-D28B-72FA-E6A9-D0BB3724071C}"/>
              </a:ext>
            </a:extLst>
          </p:cNvPr>
          <p:cNvPicPr>
            <a:picLocks noChangeAspect="1"/>
          </p:cNvPicPr>
          <p:nvPr/>
        </p:nvPicPr>
        <p:blipFill>
          <a:blip r:embed="rId7"/>
          <a:stretch>
            <a:fillRect/>
          </a:stretch>
        </p:blipFill>
        <p:spPr>
          <a:xfrm>
            <a:off x="8215185" y="1913239"/>
            <a:ext cx="3216875" cy="3258064"/>
          </a:xfrm>
          <a:prstGeom prst="rect">
            <a:avLst/>
          </a:prstGeom>
        </p:spPr>
      </p:pic>
    </p:spTree>
    <p:extLst>
      <p:ext uri="{BB962C8B-B14F-4D97-AF65-F5344CB8AC3E}">
        <p14:creationId xmlns:p14="http://schemas.microsoft.com/office/powerpoint/2010/main" val="1906639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4280-B81B-79BD-6F27-2BB62F5A8408}"/>
              </a:ext>
            </a:extLst>
          </p:cNvPr>
          <p:cNvSpPr>
            <a:spLocks noGrp="1"/>
          </p:cNvSpPr>
          <p:nvPr>
            <p:ph type="ctrTitle"/>
          </p:nvPr>
        </p:nvSpPr>
        <p:spPr/>
        <p:txBody>
          <a:bodyPr>
            <a:normAutofit/>
          </a:bodyPr>
          <a:lstStyle/>
          <a:p>
            <a:r>
              <a:rPr lang="en-US">
                <a:latin typeface="Univers Condensed"/>
                <a:ea typeface="+mj-lt"/>
                <a:cs typeface="+mj-lt"/>
              </a:rPr>
              <a:t>Q&amp;A:</a:t>
            </a:r>
            <a:br>
              <a:rPr lang="en-US">
                <a:latin typeface="Univers Condensed"/>
                <a:ea typeface="+mj-lt"/>
                <a:cs typeface="+mj-lt"/>
              </a:rPr>
            </a:br>
            <a:r>
              <a:rPr lang="en-US">
                <a:latin typeface="Univers Condensed"/>
                <a:ea typeface="+mj-lt"/>
                <a:cs typeface="+mj-lt"/>
              </a:rPr>
              <a:t>Any questions?</a:t>
            </a:r>
          </a:p>
        </p:txBody>
      </p:sp>
    </p:spTree>
    <p:extLst>
      <p:ext uri="{BB962C8B-B14F-4D97-AF65-F5344CB8AC3E}">
        <p14:creationId xmlns:p14="http://schemas.microsoft.com/office/powerpoint/2010/main" val="2372296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4280-B81B-79BD-6F27-2BB62F5A8408}"/>
              </a:ext>
            </a:extLst>
          </p:cNvPr>
          <p:cNvSpPr>
            <a:spLocks noGrp="1"/>
          </p:cNvSpPr>
          <p:nvPr>
            <p:ph type="ctrTitle"/>
          </p:nvPr>
        </p:nvSpPr>
        <p:spPr/>
        <p:txBody>
          <a:bodyPr>
            <a:normAutofit/>
          </a:bodyPr>
          <a:lstStyle/>
          <a:p>
            <a:r>
              <a:rPr lang="en-US">
                <a:latin typeface="Univers Condensed"/>
                <a:ea typeface="+mj-lt"/>
                <a:cs typeface="+mj-lt"/>
              </a:rPr>
              <a:t>THANKS!</a:t>
            </a:r>
          </a:p>
        </p:txBody>
      </p:sp>
    </p:spTree>
    <p:extLst>
      <p:ext uri="{BB962C8B-B14F-4D97-AF65-F5344CB8AC3E}">
        <p14:creationId xmlns:p14="http://schemas.microsoft.com/office/powerpoint/2010/main" val="262058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B86B-E756-96A3-4BAA-A0817C492051}"/>
              </a:ext>
            </a:extLst>
          </p:cNvPr>
          <p:cNvSpPr>
            <a:spLocks noGrp="1"/>
          </p:cNvSpPr>
          <p:nvPr>
            <p:ph type="title"/>
          </p:nvPr>
        </p:nvSpPr>
        <p:spPr>
          <a:xfrm>
            <a:off x="646386" y="0"/>
            <a:ext cx="10668000" cy="1524000"/>
          </a:xfrm>
        </p:spPr>
        <p:txBody>
          <a:bodyPr/>
          <a:lstStyle/>
          <a:p>
            <a:r>
              <a:rPr lang="en-US">
                <a:latin typeface="Univers Condensed"/>
              </a:rPr>
              <a:t>Initial  Tasks</a:t>
            </a:r>
            <a:endParaRPr lang="en-US"/>
          </a:p>
        </p:txBody>
      </p:sp>
      <p:sp>
        <p:nvSpPr>
          <p:cNvPr id="4" name="TextBox 3">
            <a:extLst>
              <a:ext uri="{FF2B5EF4-FFF2-40B4-BE49-F238E27FC236}">
                <a16:creationId xmlns:a16="http://schemas.microsoft.com/office/drawing/2014/main" id="{BFD3B203-DFBF-BE32-4C8F-8196A9A9A8D4}"/>
              </a:ext>
            </a:extLst>
          </p:cNvPr>
          <p:cNvSpPr txBox="1"/>
          <p:nvPr/>
        </p:nvSpPr>
        <p:spPr>
          <a:xfrm>
            <a:off x="958715" y="2257047"/>
            <a:ext cx="713601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Predict the trend of increased skills gap (specific skills).</a:t>
            </a:r>
            <a:endParaRPr lang="en-US"/>
          </a:p>
          <a:p>
            <a:endParaRPr lang="en-US" sz="2400">
              <a:ea typeface="+mn-lt"/>
              <a:cs typeface="+mn-lt"/>
            </a:endParaRPr>
          </a:p>
          <a:p>
            <a:pPr marL="342900" indent="-342900">
              <a:buFont typeface="Arial"/>
              <a:buChar char="•"/>
            </a:pPr>
            <a:r>
              <a:rPr lang="en-US" sz="2400">
                <a:ea typeface="+mn-lt"/>
                <a:cs typeface="+mn-lt"/>
              </a:rPr>
              <a:t>Identify current shortfalls in needed specific skills.</a:t>
            </a: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Recommendations for IBM's content.</a:t>
            </a:r>
            <a:endParaRPr lang="en-US" sz="2400"/>
          </a:p>
        </p:txBody>
      </p:sp>
      <p:pic>
        <p:nvPicPr>
          <p:cNvPr id="5" name="Picture 4" descr="Task PNGs for Free Download">
            <a:extLst>
              <a:ext uri="{FF2B5EF4-FFF2-40B4-BE49-F238E27FC236}">
                <a16:creationId xmlns:a16="http://schemas.microsoft.com/office/drawing/2014/main" id="{E4006201-8AD5-9104-40C7-1A4164849375}"/>
              </a:ext>
            </a:extLst>
          </p:cNvPr>
          <p:cNvPicPr>
            <a:picLocks noChangeAspect="1"/>
          </p:cNvPicPr>
          <p:nvPr/>
        </p:nvPicPr>
        <p:blipFill>
          <a:blip r:embed="rId2"/>
          <a:stretch>
            <a:fillRect/>
          </a:stretch>
        </p:blipFill>
        <p:spPr>
          <a:xfrm rot="180000">
            <a:off x="8780312" y="2223366"/>
            <a:ext cx="2743200" cy="2743200"/>
          </a:xfrm>
          <a:prstGeom prst="rect">
            <a:avLst/>
          </a:prstGeom>
        </p:spPr>
      </p:pic>
    </p:spTree>
    <p:extLst>
      <p:ext uri="{BB962C8B-B14F-4D97-AF65-F5344CB8AC3E}">
        <p14:creationId xmlns:p14="http://schemas.microsoft.com/office/powerpoint/2010/main" val="2682365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4950139-CC8B-A303-95C5-18F2BDD5AAED}"/>
              </a:ext>
            </a:extLst>
          </p:cNvPr>
          <p:cNvSpPr txBox="1">
            <a:spLocks/>
          </p:cNvSpPr>
          <p:nvPr/>
        </p:nvSpPr>
        <p:spPr>
          <a:xfrm>
            <a:off x="762000" y="384372"/>
            <a:ext cx="10668000" cy="1524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Univers Condensed"/>
                <a:ea typeface="+mj-lt"/>
                <a:cs typeface="+mj-lt"/>
              </a:rPr>
              <a:t>References</a:t>
            </a:r>
            <a:endParaRPr lang="en-US">
              <a:latin typeface="Univers Condensed"/>
            </a:endParaRPr>
          </a:p>
        </p:txBody>
      </p:sp>
      <p:sp>
        <p:nvSpPr>
          <p:cNvPr id="7" name="TextBox 6">
            <a:extLst>
              <a:ext uri="{FF2B5EF4-FFF2-40B4-BE49-F238E27FC236}">
                <a16:creationId xmlns:a16="http://schemas.microsoft.com/office/drawing/2014/main" id="{229EE1B3-8520-3068-5F7D-CCA88172F1E5}"/>
              </a:ext>
            </a:extLst>
          </p:cNvPr>
          <p:cNvSpPr txBox="1"/>
          <p:nvPr/>
        </p:nvSpPr>
        <p:spPr>
          <a:xfrm>
            <a:off x="763157" y="1717578"/>
            <a:ext cx="922645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Dickerson, A., Rossi, G., Bocock, L., Hilary, J. and Simcock, D. (2023). An analysis of the demand for skills in the </a:t>
            </a:r>
            <a:r>
              <a:rPr lang="en-US" sz="1400" err="1">
                <a:ea typeface="+mn-lt"/>
                <a:cs typeface="+mn-lt"/>
              </a:rPr>
              <a:t>labour</a:t>
            </a:r>
            <a:r>
              <a:rPr lang="en-US" sz="1400">
                <a:ea typeface="+mn-lt"/>
                <a:cs typeface="+mn-lt"/>
              </a:rPr>
              <a:t> market in 2035. Working Paper 3. Slough: NFER</a:t>
            </a:r>
            <a:endParaRPr lang="en-US" sz="1400" b="1">
              <a:ea typeface="+mn-lt"/>
              <a:cs typeface="Arial"/>
            </a:endParaRPr>
          </a:p>
          <a:p>
            <a:endParaRPr lang="en-US" sz="1600"/>
          </a:p>
          <a:p>
            <a:r>
              <a:rPr lang="en-US" sz="1400">
                <a:ea typeface="+mn-lt"/>
                <a:cs typeface="+mn-lt"/>
              </a:rPr>
              <a:t>Dickerson, A. and Rossi, G. (2024). An analysis of the demand for skills in the </a:t>
            </a:r>
            <a:r>
              <a:rPr lang="en-US" sz="1400" err="1">
                <a:ea typeface="+mn-lt"/>
                <a:cs typeface="+mn-lt"/>
              </a:rPr>
              <a:t>labour</a:t>
            </a:r>
            <a:r>
              <a:rPr lang="en-US" sz="1400">
                <a:ea typeface="+mn-lt"/>
                <a:cs typeface="+mn-lt"/>
              </a:rPr>
              <a:t> market in 2035: Revised tables and figures. Slough: NFER.</a:t>
            </a:r>
            <a:endParaRPr lang="en-US" sz="1400"/>
          </a:p>
          <a:p>
            <a:endParaRPr lang="en-US" sz="1600"/>
          </a:p>
          <a:p>
            <a:r>
              <a:rPr lang="en-US" sz="1400">
                <a:ea typeface="+mn-lt"/>
                <a:cs typeface="+mn-lt"/>
              </a:rPr>
              <a:t>Dabhi, K., Crick, C., Douglas, J., McHugh, S., &amp; </a:t>
            </a:r>
            <a:r>
              <a:rPr lang="en-US" sz="1400" err="1">
                <a:ea typeface="+mn-lt"/>
                <a:cs typeface="+mn-lt"/>
              </a:rPr>
              <a:t>Zatterin</a:t>
            </a:r>
            <a:r>
              <a:rPr lang="en-US" sz="1400">
                <a:ea typeface="+mn-lt"/>
                <a:cs typeface="+mn-lt"/>
              </a:rPr>
              <a:t>, G. et al. (2020). Understanding the UK AI Labour Market: 2020. Ipsos MORI. </a:t>
            </a:r>
            <a:r>
              <a:rPr lang="en-US" sz="1400">
                <a:ea typeface="+mn-lt"/>
                <a:cs typeface="+mn-lt"/>
                <a:hlinkClick r:id="rId3"/>
              </a:rPr>
              <a:t>https://assets.publishing.service.gov.uk/media/60992b39d3bf7f2888d18f84/DCMS_and_Ipsos_MORI_Understanding_the_AI_Labour_Market_2020_Full_Report.pdf</a:t>
            </a:r>
            <a:endParaRPr lang="en-US" sz="1400"/>
          </a:p>
          <a:p>
            <a:endParaRPr lang="en-US" sz="1600"/>
          </a:p>
          <a:p>
            <a:r>
              <a:rPr lang="en-US" sz="1400">
                <a:ea typeface="+mn-lt"/>
                <a:cs typeface="+mn-lt"/>
              </a:rPr>
              <a:t>DfE (2023). Labour market and skills projections: 2020 to 2035. </a:t>
            </a:r>
            <a:r>
              <a:rPr lang="en-US" sz="1400">
                <a:ea typeface="+mn-lt"/>
                <a:cs typeface="+mn-lt"/>
                <a:hlinkClick r:id="rId4"/>
              </a:rPr>
              <a:t>https://www.gov.uk/government/publications/labour-market-and-skills-projections-2020-to-2035</a:t>
            </a:r>
            <a:endParaRPr lang="en-US" sz="1400"/>
          </a:p>
          <a:p>
            <a:endParaRPr lang="en-US" sz="1400"/>
          </a:p>
          <a:p>
            <a:endParaRPr lang="en-US" sz="1400"/>
          </a:p>
        </p:txBody>
      </p:sp>
    </p:spTree>
    <p:extLst>
      <p:ext uri="{BB962C8B-B14F-4D97-AF65-F5344CB8AC3E}">
        <p14:creationId xmlns:p14="http://schemas.microsoft.com/office/powerpoint/2010/main" val="916068048"/>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4280-B81B-79BD-6F27-2BB62F5A8408}"/>
              </a:ext>
            </a:extLst>
          </p:cNvPr>
          <p:cNvSpPr>
            <a:spLocks noGrp="1"/>
          </p:cNvSpPr>
          <p:nvPr>
            <p:ph type="ctrTitle"/>
          </p:nvPr>
        </p:nvSpPr>
        <p:spPr/>
        <p:txBody>
          <a:bodyPr>
            <a:normAutofit/>
          </a:bodyPr>
          <a:lstStyle/>
          <a:p>
            <a:r>
              <a:rPr lang="en-US">
                <a:latin typeface="Univers Condensed"/>
                <a:ea typeface="+mj-lt"/>
                <a:cs typeface="+mj-lt"/>
              </a:rPr>
              <a:t>ADDITIONAL MATERIALS</a:t>
            </a:r>
            <a:endParaRPr lang="en-US"/>
          </a:p>
        </p:txBody>
      </p:sp>
    </p:spTree>
    <p:extLst>
      <p:ext uri="{BB962C8B-B14F-4D97-AF65-F5344CB8AC3E}">
        <p14:creationId xmlns:p14="http://schemas.microsoft.com/office/powerpoint/2010/main" val="2602761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659027" y="-270"/>
            <a:ext cx="11429999" cy="1534297"/>
          </a:xfrm>
        </p:spPr>
        <p:txBody>
          <a:bodyPr/>
          <a:lstStyle/>
          <a:p>
            <a:r>
              <a:rPr lang="en-US">
                <a:latin typeface="Univers Condensed"/>
              </a:rPr>
              <a:t> Regional GAP </a:t>
            </a:r>
            <a:r>
              <a:rPr lang="en-US" i="1">
                <a:latin typeface="Univers Condensed"/>
              </a:rPr>
              <a:t>Index </a:t>
            </a:r>
            <a:r>
              <a:rPr lang="en-US">
                <a:latin typeface="Univers Condensed"/>
              </a:rPr>
              <a:t>  - Regional GAP Importance</a:t>
            </a:r>
          </a:p>
        </p:txBody>
      </p:sp>
      <p:pic>
        <p:nvPicPr>
          <p:cNvPr id="4" name="Picture 3" descr="A black background with white text&#10;&#10;Description automatically generated">
            <a:extLst>
              <a:ext uri="{FF2B5EF4-FFF2-40B4-BE49-F238E27FC236}">
                <a16:creationId xmlns:a16="http://schemas.microsoft.com/office/drawing/2014/main" id="{1239B100-E0EE-2CAC-9B6C-7381EA9A0A9F}"/>
              </a:ext>
            </a:extLst>
          </p:cNvPr>
          <p:cNvPicPr>
            <a:picLocks noChangeAspect="1"/>
          </p:cNvPicPr>
          <p:nvPr/>
        </p:nvPicPr>
        <p:blipFill>
          <a:blip r:embed="rId2"/>
          <a:stretch>
            <a:fillRect/>
          </a:stretch>
        </p:blipFill>
        <p:spPr>
          <a:xfrm>
            <a:off x="757663" y="1534172"/>
            <a:ext cx="10008974" cy="3995602"/>
          </a:xfrm>
          <a:prstGeom prst="rect">
            <a:avLst/>
          </a:prstGeom>
        </p:spPr>
      </p:pic>
    </p:spTree>
    <p:extLst>
      <p:ext uri="{BB962C8B-B14F-4D97-AF65-F5344CB8AC3E}">
        <p14:creationId xmlns:p14="http://schemas.microsoft.com/office/powerpoint/2010/main" val="3690937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F9A9129-9BC9-AF9E-BFCB-E88778EC3C54}"/>
              </a:ext>
            </a:extLst>
          </p:cNvPr>
          <p:cNvPicPr>
            <a:picLocks noChangeAspect="1"/>
          </p:cNvPicPr>
          <p:nvPr/>
        </p:nvPicPr>
        <p:blipFill>
          <a:blip r:embed="rId3"/>
          <a:stretch>
            <a:fillRect/>
          </a:stretch>
        </p:blipFill>
        <p:spPr>
          <a:xfrm>
            <a:off x="117641" y="0"/>
            <a:ext cx="11956718" cy="6858000"/>
          </a:xfrm>
          <a:prstGeom prst="rect">
            <a:avLst/>
          </a:prstGeom>
        </p:spPr>
      </p:pic>
    </p:spTree>
    <p:extLst>
      <p:ext uri="{BB962C8B-B14F-4D97-AF65-F5344CB8AC3E}">
        <p14:creationId xmlns:p14="http://schemas.microsoft.com/office/powerpoint/2010/main" val="1940076334"/>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diagram of a work flow&#10;&#10;Description automatically generated">
            <a:extLst>
              <a:ext uri="{FF2B5EF4-FFF2-40B4-BE49-F238E27FC236}">
                <a16:creationId xmlns:a16="http://schemas.microsoft.com/office/drawing/2014/main" id="{9F89EBF7-6347-46E4-C619-2E4E087CAD03}"/>
              </a:ext>
            </a:extLst>
          </p:cNvPr>
          <p:cNvPicPr>
            <a:picLocks noChangeAspect="1"/>
          </p:cNvPicPr>
          <p:nvPr/>
        </p:nvPicPr>
        <p:blipFill>
          <a:blip r:embed="rId2"/>
          <a:stretch>
            <a:fillRect/>
          </a:stretch>
        </p:blipFill>
        <p:spPr>
          <a:xfrm>
            <a:off x="0" y="240703"/>
            <a:ext cx="12192000" cy="6376595"/>
          </a:xfrm>
          <a:prstGeom prst="rect">
            <a:avLst/>
          </a:prstGeom>
        </p:spPr>
      </p:pic>
    </p:spTree>
    <p:extLst>
      <p:ext uri="{BB962C8B-B14F-4D97-AF65-F5344CB8AC3E}">
        <p14:creationId xmlns:p14="http://schemas.microsoft.com/office/powerpoint/2010/main" val="1139589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black background with white text&#10;&#10;Description automatically generated">
            <a:extLst>
              <a:ext uri="{FF2B5EF4-FFF2-40B4-BE49-F238E27FC236}">
                <a16:creationId xmlns:a16="http://schemas.microsoft.com/office/drawing/2014/main" id="{833A104A-980C-B71A-EEC6-8F2E4AB338D0}"/>
              </a:ext>
            </a:extLst>
          </p:cNvPr>
          <p:cNvPicPr>
            <a:picLocks noChangeAspect="1"/>
          </p:cNvPicPr>
          <p:nvPr/>
        </p:nvPicPr>
        <p:blipFill>
          <a:blip r:embed="rId2"/>
          <a:stretch>
            <a:fillRect/>
          </a:stretch>
        </p:blipFill>
        <p:spPr>
          <a:xfrm>
            <a:off x="0" y="216694"/>
            <a:ext cx="12192000" cy="2985316"/>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1DBE8A32-50A5-7879-A931-8B25982673EE}"/>
              </a:ext>
            </a:extLst>
          </p:cNvPr>
          <p:cNvPicPr>
            <a:picLocks noChangeAspect="1"/>
          </p:cNvPicPr>
          <p:nvPr/>
        </p:nvPicPr>
        <p:blipFill rotWithShape="1">
          <a:blip r:embed="rId3"/>
          <a:srcRect t="59640" b="257"/>
          <a:stretch/>
        </p:blipFill>
        <p:spPr>
          <a:xfrm>
            <a:off x="-4336" y="3573037"/>
            <a:ext cx="11872783" cy="1900974"/>
          </a:xfrm>
          <a:prstGeom prst="rect">
            <a:avLst/>
          </a:prstGeom>
        </p:spPr>
      </p:pic>
    </p:spTree>
    <p:extLst>
      <p:ext uri="{BB962C8B-B14F-4D97-AF65-F5344CB8AC3E}">
        <p14:creationId xmlns:p14="http://schemas.microsoft.com/office/powerpoint/2010/main" val="234821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B86B-E756-96A3-4BAA-A0817C492051}"/>
              </a:ext>
            </a:extLst>
          </p:cNvPr>
          <p:cNvSpPr>
            <a:spLocks noGrp="1"/>
          </p:cNvSpPr>
          <p:nvPr>
            <p:ph type="title"/>
          </p:nvPr>
        </p:nvSpPr>
        <p:spPr>
          <a:xfrm>
            <a:off x="609600" y="0"/>
            <a:ext cx="10668000" cy="1524000"/>
          </a:xfrm>
        </p:spPr>
        <p:txBody>
          <a:bodyPr/>
          <a:lstStyle/>
          <a:p>
            <a:r>
              <a:rPr lang="en-US">
                <a:latin typeface="Univers Condensed"/>
              </a:rPr>
              <a:t>Initial Process (First plan):</a:t>
            </a:r>
            <a:endParaRPr lang="en-US"/>
          </a:p>
        </p:txBody>
      </p:sp>
      <p:sp>
        <p:nvSpPr>
          <p:cNvPr id="4" name="Rectangle 3">
            <a:extLst>
              <a:ext uri="{FF2B5EF4-FFF2-40B4-BE49-F238E27FC236}">
                <a16:creationId xmlns:a16="http://schemas.microsoft.com/office/drawing/2014/main" id="{C7251666-0032-5C4B-8351-E4766DA65736}"/>
              </a:ext>
            </a:extLst>
          </p:cNvPr>
          <p:cNvSpPr/>
          <p:nvPr/>
        </p:nvSpPr>
        <p:spPr>
          <a:xfrm>
            <a:off x="1047450" y="3916691"/>
            <a:ext cx="1928648" cy="1014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t>EDA and Data Wrangling</a:t>
            </a:r>
          </a:p>
        </p:txBody>
      </p:sp>
      <p:sp>
        <p:nvSpPr>
          <p:cNvPr id="5" name="Cylinder 4">
            <a:extLst>
              <a:ext uri="{FF2B5EF4-FFF2-40B4-BE49-F238E27FC236}">
                <a16:creationId xmlns:a16="http://schemas.microsoft.com/office/drawing/2014/main" id="{39C87EB1-48E2-3070-7515-E8B2DCCC785F}"/>
              </a:ext>
            </a:extLst>
          </p:cNvPr>
          <p:cNvSpPr/>
          <p:nvPr/>
        </p:nvSpPr>
        <p:spPr>
          <a:xfrm>
            <a:off x="1283641" y="1706813"/>
            <a:ext cx="1451917" cy="1528025"/>
          </a:xfrm>
          <a:prstGeom prst="can">
            <a:avLst/>
          </a:prstGeom>
          <a:solidFill>
            <a:schemeClr val="accent6"/>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ea typeface="+mn-lt"/>
                <a:cs typeface="+mn-lt"/>
              </a:rPr>
              <a:t>Employer Skills</a:t>
            </a:r>
            <a:endParaRPr lang="en-US" sz="1600"/>
          </a:p>
          <a:p>
            <a:pPr algn="ctr"/>
            <a:r>
              <a:rPr lang="en-US" sz="1600">
                <a:ea typeface="+mn-lt"/>
                <a:cs typeface="+mn-lt"/>
              </a:rPr>
              <a:t>Survey – UK Gov.</a:t>
            </a:r>
            <a:endParaRPr lang="en-US" sz="1600"/>
          </a:p>
        </p:txBody>
      </p:sp>
      <p:sp>
        <p:nvSpPr>
          <p:cNvPr id="7" name="Rectangle 6">
            <a:extLst>
              <a:ext uri="{FF2B5EF4-FFF2-40B4-BE49-F238E27FC236}">
                <a16:creationId xmlns:a16="http://schemas.microsoft.com/office/drawing/2014/main" id="{95F60193-DD25-1489-FB9C-43A6E9A3399C}"/>
              </a:ext>
            </a:extLst>
          </p:cNvPr>
          <p:cNvSpPr/>
          <p:nvPr/>
        </p:nvSpPr>
        <p:spPr>
          <a:xfrm>
            <a:off x="4362083" y="3915312"/>
            <a:ext cx="1928648" cy="1014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Modelling: Time Series- Skill Gap</a:t>
            </a:r>
          </a:p>
        </p:txBody>
      </p:sp>
      <p:sp>
        <p:nvSpPr>
          <p:cNvPr id="8" name="Rectangle 7">
            <a:extLst>
              <a:ext uri="{FF2B5EF4-FFF2-40B4-BE49-F238E27FC236}">
                <a16:creationId xmlns:a16="http://schemas.microsoft.com/office/drawing/2014/main" id="{CB9E3B58-348B-075C-ACCC-043DDE832415}"/>
              </a:ext>
            </a:extLst>
          </p:cNvPr>
          <p:cNvSpPr/>
          <p:nvPr/>
        </p:nvSpPr>
        <p:spPr>
          <a:xfrm>
            <a:off x="7420594" y="3915311"/>
            <a:ext cx="2023241" cy="1014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Evaluate results and make recommendations</a:t>
            </a:r>
          </a:p>
        </p:txBody>
      </p:sp>
      <p:sp>
        <p:nvSpPr>
          <p:cNvPr id="9" name="Rectangle 8">
            <a:extLst>
              <a:ext uri="{FF2B5EF4-FFF2-40B4-BE49-F238E27FC236}">
                <a16:creationId xmlns:a16="http://schemas.microsoft.com/office/drawing/2014/main" id="{8DF1E2C0-E4E0-0DA1-2572-A384631318EB}"/>
              </a:ext>
            </a:extLst>
          </p:cNvPr>
          <p:cNvSpPr/>
          <p:nvPr/>
        </p:nvSpPr>
        <p:spPr>
          <a:xfrm>
            <a:off x="4362084" y="1965644"/>
            <a:ext cx="1928648" cy="10142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t>Feature Engineering</a:t>
            </a:r>
          </a:p>
        </p:txBody>
      </p:sp>
      <p:cxnSp>
        <p:nvCxnSpPr>
          <p:cNvPr id="10" name="Straight Arrow Connector 9">
            <a:extLst>
              <a:ext uri="{FF2B5EF4-FFF2-40B4-BE49-F238E27FC236}">
                <a16:creationId xmlns:a16="http://schemas.microsoft.com/office/drawing/2014/main" id="{895AF5BC-AC87-408E-0123-371ACD2076A6}"/>
              </a:ext>
            </a:extLst>
          </p:cNvPr>
          <p:cNvCxnSpPr/>
          <p:nvPr/>
        </p:nvCxnSpPr>
        <p:spPr>
          <a:xfrm>
            <a:off x="2004322" y="3260308"/>
            <a:ext cx="1" cy="567557"/>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Cylinder 10">
            <a:extLst>
              <a:ext uri="{FF2B5EF4-FFF2-40B4-BE49-F238E27FC236}">
                <a16:creationId xmlns:a16="http://schemas.microsoft.com/office/drawing/2014/main" id="{B7A58680-2E78-99CF-8708-1D71130DDAC5}"/>
              </a:ext>
            </a:extLst>
          </p:cNvPr>
          <p:cNvSpPr/>
          <p:nvPr/>
        </p:nvSpPr>
        <p:spPr>
          <a:xfrm>
            <a:off x="2849682" y="5248799"/>
            <a:ext cx="1451917" cy="1528025"/>
          </a:xfrm>
          <a:prstGeom prst="can">
            <a:avLst/>
          </a:prstGeom>
          <a:solidFill>
            <a:schemeClr val="accent6"/>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ea typeface="+mn-lt"/>
                <a:cs typeface="+mn-lt"/>
              </a:rPr>
              <a:t>Other datasets / articles</a:t>
            </a:r>
            <a:endParaRPr lang="en-US"/>
          </a:p>
        </p:txBody>
      </p:sp>
      <p:cxnSp>
        <p:nvCxnSpPr>
          <p:cNvPr id="12" name="Straight Arrow Connector 11">
            <a:extLst>
              <a:ext uri="{FF2B5EF4-FFF2-40B4-BE49-F238E27FC236}">
                <a16:creationId xmlns:a16="http://schemas.microsoft.com/office/drawing/2014/main" id="{FC44E56F-2B6A-EE8F-11E1-3C41E606B1BF}"/>
              </a:ext>
            </a:extLst>
          </p:cNvPr>
          <p:cNvCxnSpPr/>
          <p:nvPr/>
        </p:nvCxnSpPr>
        <p:spPr>
          <a:xfrm flipV="1">
            <a:off x="3259257" y="4422752"/>
            <a:ext cx="809296" cy="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2C10B3-DED7-91BE-126B-86DD0E635F91}"/>
              </a:ext>
            </a:extLst>
          </p:cNvPr>
          <p:cNvCxnSpPr>
            <a:cxnSpLocks/>
          </p:cNvCxnSpPr>
          <p:nvPr/>
        </p:nvCxnSpPr>
        <p:spPr>
          <a:xfrm flipV="1">
            <a:off x="6422870" y="4428007"/>
            <a:ext cx="809296" cy="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8848D0-E237-F4B8-C9F9-717BA90C77DF}"/>
              </a:ext>
            </a:extLst>
          </p:cNvPr>
          <p:cNvCxnSpPr>
            <a:cxnSpLocks/>
          </p:cNvCxnSpPr>
          <p:nvPr/>
        </p:nvCxnSpPr>
        <p:spPr>
          <a:xfrm flipV="1">
            <a:off x="9639035" y="4433262"/>
            <a:ext cx="809296"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AED710D-6D67-3053-7658-0F594511F76E}"/>
              </a:ext>
            </a:extLst>
          </p:cNvPr>
          <p:cNvCxnSpPr/>
          <p:nvPr/>
        </p:nvCxnSpPr>
        <p:spPr>
          <a:xfrm flipH="1">
            <a:off x="5322437" y="3140490"/>
            <a:ext cx="5255" cy="578069"/>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19282F5-A644-4826-EF1C-657555A30A51}"/>
              </a:ext>
            </a:extLst>
          </p:cNvPr>
          <p:cNvCxnSpPr>
            <a:cxnSpLocks/>
          </p:cNvCxnSpPr>
          <p:nvPr/>
        </p:nvCxnSpPr>
        <p:spPr>
          <a:xfrm flipH="1" flipV="1">
            <a:off x="2472035" y="5115381"/>
            <a:ext cx="399390" cy="557051"/>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932AB77-DE1F-EE77-1DEA-B609B7B3B28C}"/>
              </a:ext>
            </a:extLst>
          </p:cNvPr>
          <p:cNvCxnSpPr>
            <a:cxnSpLocks/>
          </p:cNvCxnSpPr>
          <p:nvPr/>
        </p:nvCxnSpPr>
        <p:spPr>
          <a:xfrm flipV="1">
            <a:off x="4300833" y="5152167"/>
            <a:ext cx="3331779" cy="840830"/>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report icon logo vector illustration. Audit and analysis symbol template  for graphic and web design collection 9317380 Vector Art at Vecteezy">
            <a:extLst>
              <a:ext uri="{FF2B5EF4-FFF2-40B4-BE49-F238E27FC236}">
                <a16:creationId xmlns:a16="http://schemas.microsoft.com/office/drawing/2014/main" id="{62B8CD99-6550-3EAA-A01B-C50C276A42E1}"/>
              </a:ext>
            </a:extLst>
          </p:cNvPr>
          <p:cNvPicPr>
            <a:picLocks noChangeAspect="1"/>
          </p:cNvPicPr>
          <p:nvPr/>
        </p:nvPicPr>
        <p:blipFill rotWithShape="1">
          <a:blip r:embed="rId2"/>
          <a:srcRect l="8033" t="14877" r="18199" b="11747"/>
          <a:stretch/>
        </p:blipFill>
        <p:spPr>
          <a:xfrm>
            <a:off x="10657144" y="3879159"/>
            <a:ext cx="1046130" cy="1051151"/>
          </a:xfrm>
          <a:prstGeom prst="rect">
            <a:avLst/>
          </a:prstGeom>
        </p:spPr>
      </p:pic>
      <p:sp>
        <p:nvSpPr>
          <p:cNvPr id="24" name="TextBox 23">
            <a:extLst>
              <a:ext uri="{FF2B5EF4-FFF2-40B4-BE49-F238E27FC236}">
                <a16:creationId xmlns:a16="http://schemas.microsoft.com/office/drawing/2014/main" id="{5CB8596C-EF76-46CC-8F22-6ACBECDB56B5}"/>
              </a:ext>
            </a:extLst>
          </p:cNvPr>
          <p:cNvSpPr txBox="1"/>
          <p:nvPr/>
        </p:nvSpPr>
        <p:spPr>
          <a:xfrm>
            <a:off x="10573407" y="4960882"/>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FFFFFF"/>
                </a:solidFill>
              </a:rPr>
              <a:t>Final Report</a:t>
            </a:r>
            <a:endParaRPr lang="en-US"/>
          </a:p>
        </p:txBody>
      </p:sp>
      <p:cxnSp>
        <p:nvCxnSpPr>
          <p:cNvPr id="25" name="Straight Arrow Connector 24">
            <a:extLst>
              <a:ext uri="{FF2B5EF4-FFF2-40B4-BE49-F238E27FC236}">
                <a16:creationId xmlns:a16="http://schemas.microsoft.com/office/drawing/2014/main" id="{AFB3DF32-3733-178E-60E6-4D194A0E2F52}"/>
              </a:ext>
            </a:extLst>
          </p:cNvPr>
          <p:cNvCxnSpPr>
            <a:cxnSpLocks/>
          </p:cNvCxnSpPr>
          <p:nvPr/>
        </p:nvCxnSpPr>
        <p:spPr>
          <a:xfrm flipV="1">
            <a:off x="4080115" y="4957724"/>
            <a:ext cx="1019504" cy="746238"/>
          </a:xfrm>
          <a:prstGeom prst="straightConnector1">
            <a:avLst/>
          </a:prstGeom>
          <a:ln w="28575">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102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9494-BD29-F2EA-0AB9-74C2CF8EFA28}"/>
              </a:ext>
            </a:extLst>
          </p:cNvPr>
          <p:cNvSpPr>
            <a:spLocks noGrp="1"/>
          </p:cNvSpPr>
          <p:nvPr>
            <p:ph type="title"/>
          </p:nvPr>
        </p:nvSpPr>
        <p:spPr>
          <a:xfrm>
            <a:off x="1329447" y="2517228"/>
            <a:ext cx="10668000" cy="1524000"/>
          </a:xfrm>
        </p:spPr>
        <p:txBody>
          <a:bodyPr>
            <a:normAutofit/>
          </a:bodyPr>
          <a:lstStyle/>
          <a:p>
            <a:r>
              <a:rPr lang="en-US" sz="9600" b="1">
                <a:latin typeface="Univers Condensed"/>
              </a:rPr>
              <a:t>But... </a:t>
            </a:r>
            <a:endParaRPr lang="en-US" sz="9600" b="1"/>
          </a:p>
        </p:txBody>
      </p:sp>
      <p:grpSp>
        <p:nvGrpSpPr>
          <p:cNvPr id="7" name="Group 6">
            <a:extLst>
              <a:ext uri="{FF2B5EF4-FFF2-40B4-BE49-F238E27FC236}">
                <a16:creationId xmlns:a16="http://schemas.microsoft.com/office/drawing/2014/main" id="{9287840E-88C4-BDDA-CB8C-AB91CC7949DD}"/>
              </a:ext>
            </a:extLst>
          </p:cNvPr>
          <p:cNvGrpSpPr/>
          <p:nvPr/>
        </p:nvGrpSpPr>
        <p:grpSpPr>
          <a:xfrm rot="120000">
            <a:off x="5086484" y="479164"/>
            <a:ext cx="5439930" cy="5898161"/>
            <a:chOff x="5421548" y="619675"/>
            <a:chExt cx="5439930" cy="5898161"/>
          </a:xfrm>
        </p:grpSpPr>
        <p:pic>
          <p:nvPicPr>
            <p:cNvPr id="5" name="Picture 4" descr="Life isnt easy hi-res stock photography and images - Alamy">
              <a:extLst>
                <a:ext uri="{FF2B5EF4-FFF2-40B4-BE49-F238E27FC236}">
                  <a16:creationId xmlns:a16="http://schemas.microsoft.com/office/drawing/2014/main" id="{8AD05F2E-8F55-E2F8-E595-1FA159AD8822}"/>
                </a:ext>
              </a:extLst>
            </p:cNvPr>
            <p:cNvPicPr>
              <a:picLocks noChangeAspect="1"/>
            </p:cNvPicPr>
            <p:nvPr/>
          </p:nvPicPr>
          <p:blipFill rotWithShape="1">
            <a:blip r:embed="rId2"/>
            <a:srcRect r="-197" b="11497"/>
            <a:stretch/>
          </p:blipFill>
          <p:spPr>
            <a:xfrm>
              <a:off x="5421548" y="619675"/>
              <a:ext cx="5439930" cy="3532813"/>
            </a:xfrm>
            <a:prstGeom prst="rect">
              <a:avLst/>
            </a:prstGeom>
          </p:spPr>
        </p:pic>
        <p:pic>
          <p:nvPicPr>
            <p:cNvPr id="6" name="Picture 5" descr="Supply Chain Planning: Garbage In Garbage Out...">
              <a:extLst>
                <a:ext uri="{FF2B5EF4-FFF2-40B4-BE49-F238E27FC236}">
                  <a16:creationId xmlns:a16="http://schemas.microsoft.com/office/drawing/2014/main" id="{A9585754-82D9-C8C0-B8CE-4F342AC29CA6}"/>
                </a:ext>
              </a:extLst>
            </p:cNvPr>
            <p:cNvPicPr>
              <a:picLocks noChangeAspect="1"/>
            </p:cNvPicPr>
            <p:nvPr/>
          </p:nvPicPr>
          <p:blipFill>
            <a:blip r:embed="rId3"/>
            <a:stretch>
              <a:fillRect/>
            </a:stretch>
          </p:blipFill>
          <p:spPr>
            <a:xfrm>
              <a:off x="5422832" y="3431398"/>
              <a:ext cx="5431953" cy="3086438"/>
            </a:xfrm>
            <a:prstGeom prst="rect">
              <a:avLst/>
            </a:prstGeom>
          </p:spPr>
        </p:pic>
      </p:grpSp>
    </p:spTree>
    <p:extLst>
      <p:ext uri="{BB962C8B-B14F-4D97-AF65-F5344CB8AC3E}">
        <p14:creationId xmlns:p14="http://schemas.microsoft.com/office/powerpoint/2010/main" val="4076018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9494-BD29-F2EA-0AB9-74C2CF8EFA28}"/>
              </a:ext>
            </a:extLst>
          </p:cNvPr>
          <p:cNvSpPr>
            <a:spLocks noGrp="1"/>
          </p:cNvSpPr>
          <p:nvPr>
            <p:ph type="title"/>
          </p:nvPr>
        </p:nvSpPr>
        <p:spPr>
          <a:xfrm>
            <a:off x="762000" y="268014"/>
            <a:ext cx="10668000" cy="1524000"/>
          </a:xfrm>
        </p:spPr>
        <p:txBody>
          <a:bodyPr/>
          <a:lstStyle/>
          <a:p>
            <a:r>
              <a:rPr lang="en-US">
                <a:latin typeface="Univers Condensed"/>
              </a:rPr>
              <a:t>Main problems on the original dataset:</a:t>
            </a:r>
          </a:p>
        </p:txBody>
      </p:sp>
      <p:sp>
        <p:nvSpPr>
          <p:cNvPr id="9" name="TextBox 8">
            <a:extLst>
              <a:ext uri="{FF2B5EF4-FFF2-40B4-BE49-F238E27FC236}">
                <a16:creationId xmlns:a16="http://schemas.microsoft.com/office/drawing/2014/main" id="{67BD016C-2E05-F848-61AD-A4D887D395C9}"/>
              </a:ext>
            </a:extLst>
          </p:cNvPr>
          <p:cNvSpPr txBox="1"/>
          <p:nvPr/>
        </p:nvSpPr>
        <p:spPr>
          <a:xfrm>
            <a:off x="503590" y="2532597"/>
            <a:ext cx="7486931" cy="26930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More than 90% of the records were missing or confidential/restricted values</a:t>
            </a:r>
          </a:p>
          <a:p>
            <a:pPr marL="342900" indent="-342900">
              <a:spcBef>
                <a:spcPts val="1000"/>
              </a:spcBef>
              <a:buFont typeface="Arial"/>
              <a:buChar char="•"/>
            </a:pPr>
            <a:r>
              <a:rPr lang="en-US" sz="2400">
                <a:latin typeface="Avenir Next LT Pro"/>
                <a:cs typeface="Arial"/>
              </a:rPr>
              <a:t>No information about gaps in specific skills</a:t>
            </a:r>
          </a:p>
          <a:p>
            <a:pPr marL="342900" indent="-342900">
              <a:spcBef>
                <a:spcPts val="1000"/>
              </a:spcBef>
              <a:buFont typeface="Arial"/>
              <a:buChar char="•"/>
            </a:pPr>
            <a:r>
              <a:rPr lang="en-US" sz="2400">
                <a:cs typeface="Arial"/>
              </a:rPr>
              <a:t>Change in the methodology of the survey: questions/industries/regions over the years</a:t>
            </a:r>
          </a:p>
          <a:p>
            <a:pPr marL="342900" indent="-342900">
              <a:spcBef>
                <a:spcPts val="1000"/>
              </a:spcBef>
              <a:buFont typeface="Arial"/>
              <a:buChar char="•"/>
            </a:pPr>
            <a:endParaRPr lang="en-US" sz="2400">
              <a:cs typeface="Arial"/>
            </a:endParaRPr>
          </a:p>
        </p:txBody>
      </p:sp>
      <p:pic>
        <p:nvPicPr>
          <p:cNvPr id="3" name="Picture 2" descr="A screenshot of a computer&#10;&#10;Description automatically generated">
            <a:extLst>
              <a:ext uri="{FF2B5EF4-FFF2-40B4-BE49-F238E27FC236}">
                <a16:creationId xmlns:a16="http://schemas.microsoft.com/office/drawing/2014/main" id="{62ED1784-51E7-EDF7-BF45-3153233D89B5}"/>
              </a:ext>
            </a:extLst>
          </p:cNvPr>
          <p:cNvPicPr>
            <a:picLocks noChangeAspect="1"/>
          </p:cNvPicPr>
          <p:nvPr/>
        </p:nvPicPr>
        <p:blipFill>
          <a:blip r:embed="rId2"/>
          <a:stretch>
            <a:fillRect/>
          </a:stretch>
        </p:blipFill>
        <p:spPr>
          <a:xfrm>
            <a:off x="8501569" y="2294739"/>
            <a:ext cx="2336458" cy="2162691"/>
          </a:xfrm>
          <a:prstGeom prst="rect">
            <a:avLst/>
          </a:prstGeom>
          <a:ln>
            <a:noFill/>
          </a:ln>
          <a:effectLst>
            <a:outerShdw blurRad="292100" dist="139700" dir="2700000" algn="tl" rotWithShape="0">
              <a:srgbClr val="333333">
                <a:alpha val="65000"/>
              </a:srgbClr>
            </a:outerShdw>
          </a:effectLst>
        </p:spPr>
      </p:pic>
      <p:pic>
        <p:nvPicPr>
          <p:cNvPr id="4" name="Picture 3" descr="A graph of different colored bars&#10;&#10;Description automatically generated">
            <a:extLst>
              <a:ext uri="{FF2B5EF4-FFF2-40B4-BE49-F238E27FC236}">
                <a16:creationId xmlns:a16="http://schemas.microsoft.com/office/drawing/2014/main" id="{5E031DC0-9851-C7FC-19B5-463E26A1C51E}"/>
              </a:ext>
            </a:extLst>
          </p:cNvPr>
          <p:cNvPicPr>
            <a:picLocks noChangeAspect="1"/>
          </p:cNvPicPr>
          <p:nvPr/>
        </p:nvPicPr>
        <p:blipFill rotWithShape="1">
          <a:blip r:embed="rId3"/>
          <a:srcRect l="2618" r="-524" b="565"/>
          <a:stretch/>
        </p:blipFill>
        <p:spPr>
          <a:xfrm>
            <a:off x="9244399" y="3115609"/>
            <a:ext cx="1883505" cy="176138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9657EB7B-0947-E22A-64FB-7DCA0251A491}"/>
              </a:ext>
            </a:extLst>
          </p:cNvPr>
          <p:cNvSpPr txBox="1"/>
          <p:nvPr/>
        </p:nvSpPr>
        <p:spPr>
          <a:xfrm>
            <a:off x="8580036" y="5356000"/>
            <a:ext cx="49041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EDA – Employee Survey</a:t>
            </a:r>
            <a:endParaRPr lang="en-US" sz="1600"/>
          </a:p>
        </p:txBody>
      </p:sp>
      <p:pic>
        <p:nvPicPr>
          <p:cNvPr id="7" name="Picture 6" descr="A graph and diagram of a graph&#10;&#10;Description automatically generated">
            <a:extLst>
              <a:ext uri="{FF2B5EF4-FFF2-40B4-BE49-F238E27FC236}">
                <a16:creationId xmlns:a16="http://schemas.microsoft.com/office/drawing/2014/main" id="{2A547F34-8C42-2FAB-C520-D7F2F0DE5D06}"/>
              </a:ext>
            </a:extLst>
          </p:cNvPr>
          <p:cNvPicPr>
            <a:picLocks noChangeAspect="1"/>
          </p:cNvPicPr>
          <p:nvPr/>
        </p:nvPicPr>
        <p:blipFill>
          <a:blip r:embed="rId4"/>
          <a:stretch>
            <a:fillRect/>
          </a:stretch>
        </p:blipFill>
        <p:spPr>
          <a:xfrm rot="360000">
            <a:off x="8081416" y="4251332"/>
            <a:ext cx="3087103" cy="890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390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4200-BA0A-9B9D-759B-5A5477B7FD9A}"/>
              </a:ext>
            </a:extLst>
          </p:cNvPr>
          <p:cNvSpPr>
            <a:spLocks noGrp="1"/>
          </p:cNvSpPr>
          <p:nvPr>
            <p:ph type="title"/>
          </p:nvPr>
        </p:nvSpPr>
        <p:spPr>
          <a:xfrm>
            <a:off x="579347" y="2499190"/>
            <a:ext cx="10788868" cy="1524000"/>
          </a:xfrm>
        </p:spPr>
        <p:txBody>
          <a:bodyPr>
            <a:normAutofit/>
          </a:bodyPr>
          <a:lstStyle/>
          <a:p>
            <a:pPr algn="ctr"/>
            <a:r>
              <a:rPr lang="en-US">
                <a:latin typeface="Univers Condensed"/>
              </a:rPr>
              <a:t>So we started searching, looking for answers, </a:t>
            </a:r>
            <a:br>
              <a:rPr lang="en-US">
                <a:latin typeface="Univers Condensed"/>
              </a:rPr>
            </a:br>
            <a:r>
              <a:rPr lang="en-US">
                <a:latin typeface="Univers Condensed"/>
              </a:rPr>
              <a:t>new datasets/ideas...</a:t>
            </a:r>
            <a:endParaRPr lang="en-US"/>
          </a:p>
        </p:txBody>
      </p:sp>
    </p:spTree>
    <p:extLst>
      <p:ext uri="{BB962C8B-B14F-4D97-AF65-F5344CB8AC3E}">
        <p14:creationId xmlns:p14="http://schemas.microsoft.com/office/powerpoint/2010/main" val="51244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BF67-476E-63A6-66C8-1996C7E2BC88}"/>
              </a:ext>
            </a:extLst>
          </p:cNvPr>
          <p:cNvSpPr>
            <a:spLocks noGrp="1"/>
          </p:cNvSpPr>
          <p:nvPr>
            <p:ph type="title"/>
          </p:nvPr>
        </p:nvSpPr>
        <p:spPr>
          <a:xfrm>
            <a:off x="3048000" y="2893804"/>
            <a:ext cx="10668000" cy="923193"/>
          </a:xfrm>
        </p:spPr>
        <p:txBody>
          <a:bodyPr/>
          <a:lstStyle/>
          <a:p>
            <a:r>
              <a:rPr lang="en-US">
                <a:latin typeface="Univers Condensed"/>
              </a:rPr>
              <a:t>Labour Demand Analysis</a:t>
            </a:r>
          </a:p>
        </p:txBody>
      </p:sp>
    </p:spTree>
    <p:extLst>
      <p:ext uri="{BB962C8B-B14F-4D97-AF65-F5344CB8AC3E}">
        <p14:creationId xmlns:p14="http://schemas.microsoft.com/office/powerpoint/2010/main" val="2992493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1447-6C44-B6B7-AC30-594FAE75233E}"/>
              </a:ext>
            </a:extLst>
          </p:cNvPr>
          <p:cNvSpPr>
            <a:spLocks noGrp="1"/>
          </p:cNvSpPr>
          <p:nvPr>
            <p:ph type="title"/>
          </p:nvPr>
        </p:nvSpPr>
        <p:spPr>
          <a:xfrm>
            <a:off x="762000" y="189186"/>
            <a:ext cx="10668000" cy="1524000"/>
          </a:xfrm>
        </p:spPr>
        <p:txBody>
          <a:bodyPr/>
          <a:lstStyle/>
          <a:p>
            <a:r>
              <a:rPr lang="en-US">
                <a:latin typeface="Univers Condensed"/>
              </a:rPr>
              <a:t>Labour demand (New Ads - Dataset)</a:t>
            </a:r>
            <a:endParaRPr lang="en-US"/>
          </a:p>
        </p:txBody>
      </p:sp>
      <p:sp>
        <p:nvSpPr>
          <p:cNvPr id="5" name="TextBox 4">
            <a:extLst>
              <a:ext uri="{FF2B5EF4-FFF2-40B4-BE49-F238E27FC236}">
                <a16:creationId xmlns:a16="http://schemas.microsoft.com/office/drawing/2014/main" id="{5063220F-23F8-C01D-491F-F2438F6649D4}"/>
              </a:ext>
            </a:extLst>
          </p:cNvPr>
          <p:cNvSpPr txBox="1"/>
          <p:nvPr/>
        </p:nvSpPr>
        <p:spPr>
          <a:xfrm>
            <a:off x="759941" y="4631723"/>
            <a:ext cx="923049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Objectives with this New Ads dataset:</a:t>
            </a:r>
          </a:p>
          <a:p>
            <a:pPr marL="342900" indent="-342900">
              <a:buFont typeface="Arial"/>
              <a:buChar char="•"/>
            </a:pPr>
            <a:r>
              <a:rPr lang="en-US"/>
              <a:t>Obtain Occupational Demand by 2025 – Forecasting SOC4 granularity and SOC2 by Region</a:t>
            </a:r>
          </a:p>
          <a:p>
            <a:pPr marL="342900" indent="-342900">
              <a:buFont typeface="Arial"/>
              <a:buChar char="•"/>
            </a:pPr>
            <a:r>
              <a:rPr lang="en-US"/>
              <a:t>Select the SOC4 most important for IBM – Growing trend and size of market</a:t>
            </a:r>
          </a:p>
          <a:p>
            <a:pPr marL="342900" indent="-342900">
              <a:buFont typeface="Arial"/>
              <a:buChar char="•"/>
            </a:pPr>
            <a:r>
              <a:rPr lang="en-GB"/>
              <a:t>Obtain Regional Skill Gaps for chosen SOC4 in 2025</a:t>
            </a:r>
          </a:p>
          <a:p>
            <a:pPr marL="342900" indent="-342900">
              <a:buFont typeface="Arial"/>
              <a:buChar char="•"/>
            </a:pPr>
            <a:r>
              <a:rPr lang="en-GB"/>
              <a:t>Input for scraping: Getting the skills that the market is currently looking for.</a:t>
            </a:r>
          </a:p>
        </p:txBody>
      </p:sp>
      <p:pic>
        <p:nvPicPr>
          <p:cNvPr id="8" name="Picture 7" descr="Database management - Free computer icons">
            <a:extLst>
              <a:ext uri="{FF2B5EF4-FFF2-40B4-BE49-F238E27FC236}">
                <a16:creationId xmlns:a16="http://schemas.microsoft.com/office/drawing/2014/main" id="{62D6EEA9-A731-72CB-2527-2934AB5FA0E8}"/>
              </a:ext>
            </a:extLst>
          </p:cNvPr>
          <p:cNvPicPr>
            <a:picLocks noChangeAspect="1"/>
          </p:cNvPicPr>
          <p:nvPr/>
        </p:nvPicPr>
        <p:blipFill>
          <a:blip r:embed="rId2"/>
          <a:stretch>
            <a:fillRect/>
          </a:stretch>
        </p:blipFill>
        <p:spPr>
          <a:xfrm>
            <a:off x="1120345" y="2098589"/>
            <a:ext cx="1929714" cy="1929714"/>
          </a:xfrm>
          <a:prstGeom prst="rect">
            <a:avLst/>
          </a:prstGeom>
        </p:spPr>
      </p:pic>
      <p:sp>
        <p:nvSpPr>
          <p:cNvPr id="11" name="TextBox 10">
            <a:extLst>
              <a:ext uri="{FF2B5EF4-FFF2-40B4-BE49-F238E27FC236}">
                <a16:creationId xmlns:a16="http://schemas.microsoft.com/office/drawing/2014/main" id="{93B072FB-B55B-BEE7-8A2B-ADD678179CBB}"/>
              </a:ext>
            </a:extLst>
          </p:cNvPr>
          <p:cNvSpPr txBox="1"/>
          <p:nvPr/>
        </p:nvSpPr>
        <p:spPr>
          <a:xfrm>
            <a:off x="3807941" y="1501345"/>
            <a:ext cx="76241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Characteristics:</a:t>
            </a:r>
          </a:p>
          <a:p>
            <a:pPr marL="342900" indent="-342900">
              <a:buFont typeface="Arial"/>
              <a:buChar char="•"/>
            </a:pPr>
            <a:r>
              <a:rPr lang="en-US"/>
              <a:t>Monthly new job ads by SOC2 (Region) and SOC4 (Country)</a:t>
            </a:r>
          </a:p>
          <a:p>
            <a:pPr marL="342900" indent="-342900">
              <a:buFont typeface="Arial"/>
              <a:buChar char="•"/>
            </a:pPr>
            <a:r>
              <a:rPr lang="en-US"/>
              <a:t>Data scrape (Gov) from approx. 90,000 job boards and recruitment pages</a:t>
            </a:r>
          </a:p>
        </p:txBody>
      </p:sp>
      <p:sp>
        <p:nvSpPr>
          <p:cNvPr id="12" name="TextBox 11">
            <a:extLst>
              <a:ext uri="{FF2B5EF4-FFF2-40B4-BE49-F238E27FC236}">
                <a16:creationId xmlns:a16="http://schemas.microsoft.com/office/drawing/2014/main" id="{9BC7071E-5669-88FD-4769-FA346CCFE137}"/>
              </a:ext>
            </a:extLst>
          </p:cNvPr>
          <p:cNvSpPr txBox="1"/>
          <p:nvPr/>
        </p:nvSpPr>
        <p:spPr>
          <a:xfrm>
            <a:off x="3807941" y="2788507"/>
            <a:ext cx="762411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Opportunities:</a:t>
            </a:r>
          </a:p>
          <a:p>
            <a:pPr marL="285750" indent="-285750">
              <a:buFont typeface="Arial,Sans-Serif"/>
              <a:buChar char="•"/>
            </a:pPr>
            <a:r>
              <a:rPr lang="en-US"/>
              <a:t>Data shows employers that couldn't find the right skills for some roles in their companies.</a:t>
            </a:r>
          </a:p>
          <a:p>
            <a:pPr marL="285750" indent="-285750">
              <a:buFont typeface="Arial,Sans-Serif"/>
              <a:buChar char="•"/>
            </a:pPr>
            <a:r>
              <a:rPr lang="en-US"/>
              <a:t>Data shows which roles employers are opening for the public.</a:t>
            </a:r>
          </a:p>
          <a:p>
            <a:pPr marL="285750" indent="-285750">
              <a:buFont typeface="Arial,Sans-Serif"/>
              <a:buChar char="•"/>
            </a:pPr>
            <a:r>
              <a:rPr lang="en-US"/>
              <a:t>Good level of Granularity --&gt; SOC4 (Country) and SOC2 (Regions)</a:t>
            </a:r>
          </a:p>
          <a:p>
            <a:endParaRPr lang="en-US" b="1"/>
          </a:p>
        </p:txBody>
      </p:sp>
    </p:spTree>
    <p:extLst>
      <p:ext uri="{BB962C8B-B14F-4D97-AF65-F5344CB8AC3E}">
        <p14:creationId xmlns:p14="http://schemas.microsoft.com/office/powerpoint/2010/main" val="807529056"/>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B2830"/>
      </a:dk2>
      <a:lt2>
        <a:srgbClr val="F0F3F0"/>
      </a:lt2>
      <a:accent1>
        <a:srgbClr val="DE32D5"/>
      </a:accent1>
      <a:accent2>
        <a:srgbClr val="8D20CC"/>
      </a:accent2>
      <a:accent3>
        <a:srgbClr val="5832DE"/>
      </a:accent3>
      <a:accent4>
        <a:srgbClr val="2547CD"/>
      </a:accent4>
      <a:accent5>
        <a:srgbClr val="329CDE"/>
      </a:accent5>
      <a:accent6>
        <a:srgbClr val="1FC0BB"/>
      </a:accent6>
      <a:hlink>
        <a:srgbClr val="3F79B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35</Slides>
  <Notes>0</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PebbleVTI</vt:lpstr>
      <vt:lpstr>IBM Skills Build</vt:lpstr>
      <vt:lpstr>Context</vt:lpstr>
      <vt:lpstr>Initial  Tasks</vt:lpstr>
      <vt:lpstr>Initial Process (First plan):</vt:lpstr>
      <vt:lpstr>But... </vt:lpstr>
      <vt:lpstr>Main problems on the original dataset:</vt:lpstr>
      <vt:lpstr>So we started searching, looking for answers,  new datasets/ideas...</vt:lpstr>
      <vt:lpstr>Labour Demand Analysis</vt:lpstr>
      <vt:lpstr>Labour demand (New Ads - Dataset)</vt:lpstr>
      <vt:lpstr>SOC 2 and SOC 4:</vt:lpstr>
      <vt:lpstr>XGBoost - Labour demand Forecast – 2025 by SOC2</vt:lpstr>
      <vt:lpstr>XGBoost - Labour demand Forecast – 2025 by SOC4</vt:lpstr>
      <vt:lpstr>Importance Index</vt:lpstr>
      <vt:lpstr>Importance Index - Table</vt:lpstr>
      <vt:lpstr>Scraping: Most Prevalent Skills ( &gt;14,000 Posts)</vt:lpstr>
      <vt:lpstr>Scraping: Skills by Postings</vt:lpstr>
      <vt:lpstr>Scraping: Key Takeaways</vt:lpstr>
      <vt:lpstr> Regional GAP Index   - Regional GAP Importance</vt:lpstr>
      <vt:lpstr>Gap Index – Selected SOC4</vt:lpstr>
      <vt:lpstr>Industry Analysis</vt:lpstr>
      <vt:lpstr>Industry Analysis: IT/Computing Services</vt:lpstr>
      <vt:lpstr>Industry Analysis: Finance and Research</vt:lpstr>
      <vt:lpstr>Industry 2035 Key Takeaways:</vt:lpstr>
      <vt:lpstr>IBM Recommendations</vt:lpstr>
      <vt:lpstr>Recommendations to IBM - Platform</vt:lpstr>
      <vt:lpstr>Results of the Project:</vt:lpstr>
      <vt:lpstr>Learnt during the module</vt:lpstr>
      <vt:lpstr>Q&amp;A: Any questions?</vt:lpstr>
      <vt:lpstr>THANKS!</vt:lpstr>
      <vt:lpstr>PowerPoint Presentation</vt:lpstr>
      <vt:lpstr>ADDITIONAL MATERIALS</vt:lpstr>
      <vt:lpstr> Regional GAP Index   - Regional GAP Importance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2024-02-21T20:33:45Z</dcterms:created>
  <dcterms:modified xsi:type="dcterms:W3CDTF">2024-05-08T12:59:59Z</dcterms:modified>
</cp:coreProperties>
</file>